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handoutMasterIdLst>
    <p:handoutMasterId r:id="rId39"/>
  </p:handoutMasterIdLst>
  <p:sldIdLst>
    <p:sldId id="269" r:id="rId3"/>
    <p:sldId id="342" r:id="rId4"/>
    <p:sldId id="292" r:id="rId5"/>
    <p:sldId id="344" r:id="rId6"/>
    <p:sldId id="333" r:id="rId7"/>
    <p:sldId id="299" r:id="rId8"/>
    <p:sldId id="332" r:id="rId9"/>
    <p:sldId id="330" r:id="rId10"/>
    <p:sldId id="343" r:id="rId11"/>
    <p:sldId id="345" r:id="rId12"/>
    <p:sldId id="278" r:id="rId13"/>
    <p:sldId id="286" r:id="rId14"/>
    <p:sldId id="287" r:id="rId15"/>
    <p:sldId id="334" r:id="rId16"/>
    <p:sldId id="325" r:id="rId17"/>
    <p:sldId id="338" r:id="rId18"/>
    <p:sldId id="321" r:id="rId19"/>
    <p:sldId id="316" r:id="rId20"/>
    <p:sldId id="319" r:id="rId21"/>
    <p:sldId id="324" r:id="rId22"/>
    <p:sldId id="320" r:id="rId23"/>
    <p:sldId id="339" r:id="rId24"/>
    <p:sldId id="326" r:id="rId25"/>
    <p:sldId id="290" r:id="rId26"/>
    <p:sldId id="318" r:id="rId27"/>
    <p:sldId id="327" r:id="rId28"/>
    <p:sldId id="335" r:id="rId29"/>
    <p:sldId id="346" r:id="rId30"/>
    <p:sldId id="323" r:id="rId31"/>
    <p:sldId id="328" r:id="rId32"/>
    <p:sldId id="336" r:id="rId33"/>
    <p:sldId id="337" r:id="rId34"/>
    <p:sldId id="341" r:id="rId35"/>
    <p:sldId id="291" r:id="rId36"/>
    <p:sldId id="331"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Abla" initials="VA" lastIdx="10" clrIdx="0">
    <p:extLst>
      <p:ext uri="{19B8F6BF-5375-455C-9EA6-DF929625EA0E}">
        <p15:presenceInfo xmlns:p15="http://schemas.microsoft.com/office/powerpoint/2012/main" userId="S-1-5-21-2070835033-171863384-681445708-1447" providerId="AD"/>
      </p:ext>
    </p:extLst>
  </p:cmAuthor>
  <p:cmAuthor id="2" name="Brandon Ivory" initials="BI" lastIdx="10" clrIdx="1">
    <p:extLst>
      <p:ext uri="{19B8F6BF-5375-455C-9EA6-DF929625EA0E}">
        <p15:presenceInfo xmlns:p15="http://schemas.microsoft.com/office/powerpoint/2012/main" userId="S-1-5-21-2070835033-171863384-681445708-4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3837" autoAdjust="0"/>
  </p:normalViewPr>
  <p:slideViewPr>
    <p:cSldViewPr snapToGrid="0">
      <p:cViewPr varScale="1">
        <p:scale>
          <a:sx n="110" d="100"/>
          <a:sy n="110" d="100"/>
        </p:scale>
        <p:origin x="101"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16966-AE81-4C03-A98C-4FA626D32C4D}"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353BE30E-CDF6-4173-9F6D-07714A8CBB03}">
      <dgm:prSet phldrT="[Text]" custT="1"/>
      <dgm:spPr/>
      <dgm:t>
        <a:bodyPr/>
        <a:lstStyle/>
        <a:p>
          <a:r>
            <a:rPr lang="en-US" sz="1400" dirty="0" smtClean="0">
              <a:solidFill>
                <a:schemeClr val="tx1"/>
              </a:solidFill>
            </a:rPr>
            <a:t>Stage 1: </a:t>
          </a:r>
          <a:r>
            <a:rPr lang="en-US" sz="1400" b="1" dirty="0" smtClean="0">
              <a:solidFill>
                <a:schemeClr val="tx1"/>
              </a:solidFill>
            </a:rPr>
            <a:t>Pre-Application </a:t>
          </a:r>
          <a:endParaRPr lang="en-US" sz="1400" b="1" dirty="0">
            <a:solidFill>
              <a:schemeClr val="tx1"/>
            </a:solidFill>
          </a:endParaRPr>
        </a:p>
      </dgm:t>
    </dgm:pt>
    <dgm:pt modelId="{6810DC0B-3A1E-4B1F-9B3C-BD3E186472DE}" type="parTrans" cxnId="{FEDF69C1-DDE7-4748-B4A8-EFA326D16F94}">
      <dgm:prSet/>
      <dgm:spPr/>
      <dgm:t>
        <a:bodyPr/>
        <a:lstStyle/>
        <a:p>
          <a:endParaRPr lang="en-US"/>
        </a:p>
      </dgm:t>
    </dgm:pt>
    <dgm:pt modelId="{AA25BB3E-8461-44AE-B826-201009D050C0}" type="sibTrans" cxnId="{FEDF69C1-DDE7-4748-B4A8-EFA326D16F94}">
      <dgm:prSet/>
      <dgm:spPr/>
      <dgm:t>
        <a:bodyPr/>
        <a:lstStyle/>
        <a:p>
          <a:endParaRPr lang="en-US"/>
        </a:p>
      </dgm:t>
    </dgm:pt>
    <dgm:pt modelId="{99C14E6B-F8FB-4BFF-AEAD-AE645DA156F0}">
      <dgm:prSet phldrT="[Text]" custT="1"/>
      <dgm:spPr/>
      <dgm:t>
        <a:bodyPr/>
        <a:lstStyle/>
        <a:p>
          <a:r>
            <a:rPr lang="en-US" sz="1100" b="0" dirty="0" smtClean="0"/>
            <a:t>Application portal opens on website</a:t>
          </a:r>
          <a:endParaRPr lang="en-US" sz="1100" b="0" dirty="0"/>
        </a:p>
      </dgm:t>
    </dgm:pt>
    <dgm:pt modelId="{3E84C427-0F36-4B43-BA7B-509ACDB9FBE2}" type="parTrans" cxnId="{5DCE4B60-F096-41B2-BAC2-F3270069601C}">
      <dgm:prSet/>
      <dgm:spPr/>
      <dgm:t>
        <a:bodyPr/>
        <a:lstStyle/>
        <a:p>
          <a:endParaRPr lang="en-US"/>
        </a:p>
      </dgm:t>
    </dgm:pt>
    <dgm:pt modelId="{49AAD1DD-33EA-4AF6-AA9D-B1C3777C4490}" type="sibTrans" cxnId="{5DCE4B60-F096-41B2-BAC2-F3270069601C}">
      <dgm:prSet/>
      <dgm:spPr/>
      <dgm:t>
        <a:bodyPr/>
        <a:lstStyle/>
        <a:p>
          <a:endParaRPr lang="en-US"/>
        </a:p>
      </dgm:t>
    </dgm:pt>
    <dgm:pt modelId="{39028CE5-7A39-4D7F-995F-AD235A17CD8B}">
      <dgm:prSet phldrT="[Text]" custT="1"/>
      <dgm:spPr/>
      <dgm:t>
        <a:bodyPr/>
        <a:lstStyle/>
        <a:p>
          <a:r>
            <a:rPr lang="en-US" sz="1400" dirty="0" smtClean="0">
              <a:solidFill>
                <a:schemeClr val="tx1"/>
              </a:solidFill>
            </a:rPr>
            <a:t>Stage 2: </a:t>
          </a:r>
          <a:r>
            <a:rPr lang="en-US" sz="1400" b="1" dirty="0" smtClean="0">
              <a:solidFill>
                <a:schemeClr val="tx1"/>
              </a:solidFill>
            </a:rPr>
            <a:t>Application </a:t>
          </a:r>
          <a:endParaRPr lang="en-US" sz="1400" b="1" dirty="0">
            <a:solidFill>
              <a:schemeClr val="tx1"/>
            </a:solidFill>
          </a:endParaRPr>
        </a:p>
      </dgm:t>
    </dgm:pt>
    <dgm:pt modelId="{ECDA9982-39C4-4652-B08E-DB098786D7F7}" type="parTrans" cxnId="{2B84BD30-1D28-48F1-ACE8-89D990677EAB}">
      <dgm:prSet/>
      <dgm:spPr/>
      <dgm:t>
        <a:bodyPr/>
        <a:lstStyle/>
        <a:p>
          <a:endParaRPr lang="en-US"/>
        </a:p>
      </dgm:t>
    </dgm:pt>
    <dgm:pt modelId="{CF396C3F-C212-48D8-A92C-642D9CBC85E5}" type="sibTrans" cxnId="{2B84BD30-1D28-48F1-ACE8-89D990677EAB}">
      <dgm:prSet/>
      <dgm:spPr/>
      <dgm:t>
        <a:bodyPr/>
        <a:lstStyle/>
        <a:p>
          <a:endParaRPr lang="en-US"/>
        </a:p>
      </dgm:t>
    </dgm:pt>
    <dgm:pt modelId="{444A4C20-DA06-46B2-B4A2-513EFAD3E843}">
      <dgm:prSet phldrT="[Text]" custT="1"/>
      <dgm:spPr/>
      <dgm:t>
        <a:bodyPr/>
        <a:lstStyle/>
        <a:p>
          <a:r>
            <a:rPr lang="en-US" sz="1100" dirty="0" smtClean="0"/>
            <a:t>Applicant is granted access to full application </a:t>
          </a:r>
          <a:r>
            <a:rPr lang="en-US" sz="1100" b="0" dirty="0" smtClean="0"/>
            <a:t>through portal</a:t>
          </a:r>
          <a:endParaRPr lang="en-US" sz="1100" b="0" dirty="0"/>
        </a:p>
      </dgm:t>
    </dgm:pt>
    <dgm:pt modelId="{4598D0B4-9158-4316-9E2F-27BA7487FF1D}" type="parTrans" cxnId="{CBDFB0C1-44A8-4266-825E-EE978A1FB551}">
      <dgm:prSet/>
      <dgm:spPr/>
      <dgm:t>
        <a:bodyPr/>
        <a:lstStyle/>
        <a:p>
          <a:endParaRPr lang="en-US"/>
        </a:p>
      </dgm:t>
    </dgm:pt>
    <dgm:pt modelId="{021A5EEB-870C-498C-BFA9-9CCE39D272F3}" type="sibTrans" cxnId="{CBDFB0C1-44A8-4266-825E-EE978A1FB551}">
      <dgm:prSet/>
      <dgm:spPr/>
      <dgm:t>
        <a:bodyPr/>
        <a:lstStyle/>
        <a:p>
          <a:endParaRPr lang="en-US"/>
        </a:p>
      </dgm:t>
    </dgm:pt>
    <dgm:pt modelId="{0C4E31EC-3434-4029-8FBE-43A0EEFA5480}">
      <dgm:prSet phldrT="[Text]" custT="1"/>
      <dgm:spPr/>
      <dgm:t>
        <a:bodyPr/>
        <a:lstStyle/>
        <a:p>
          <a:r>
            <a:rPr lang="en-US" sz="1400" dirty="0" smtClean="0">
              <a:solidFill>
                <a:schemeClr val="tx1"/>
              </a:solidFill>
            </a:rPr>
            <a:t>Stage 3: </a:t>
          </a:r>
          <a:r>
            <a:rPr lang="en-US" sz="1400" b="1" dirty="0" smtClean="0">
              <a:solidFill>
                <a:schemeClr val="tx1"/>
              </a:solidFill>
            </a:rPr>
            <a:t>Threshold Review &amp; Scoring</a:t>
          </a:r>
          <a:endParaRPr lang="en-US" sz="1400" b="1" dirty="0">
            <a:solidFill>
              <a:schemeClr val="tx1"/>
            </a:solidFill>
          </a:endParaRPr>
        </a:p>
      </dgm:t>
    </dgm:pt>
    <dgm:pt modelId="{9B0667D3-5AD9-4157-AFA7-9AC0B17F522B}" type="parTrans" cxnId="{2D3FF919-287D-4A06-8BF7-2EC694090841}">
      <dgm:prSet/>
      <dgm:spPr/>
      <dgm:t>
        <a:bodyPr/>
        <a:lstStyle/>
        <a:p>
          <a:endParaRPr lang="en-US"/>
        </a:p>
      </dgm:t>
    </dgm:pt>
    <dgm:pt modelId="{38E24188-29A8-42C2-98F4-D7F91E8714A0}" type="sibTrans" cxnId="{2D3FF919-287D-4A06-8BF7-2EC694090841}">
      <dgm:prSet/>
      <dgm:spPr/>
      <dgm:t>
        <a:bodyPr/>
        <a:lstStyle/>
        <a:p>
          <a:endParaRPr lang="en-US"/>
        </a:p>
      </dgm:t>
    </dgm:pt>
    <dgm:pt modelId="{0E8786AA-BC66-4C39-B675-1126DE5A4706}">
      <dgm:prSet phldrT="[Text]" custT="1"/>
      <dgm:spPr/>
      <dgm:t>
        <a:bodyPr/>
        <a:lstStyle/>
        <a:p>
          <a:r>
            <a:rPr lang="en-US" sz="1100" dirty="0" smtClean="0"/>
            <a:t>DHFF conducts threshold review and scoring of applications</a:t>
          </a:r>
          <a:endParaRPr lang="en-US" sz="1100" dirty="0"/>
        </a:p>
      </dgm:t>
    </dgm:pt>
    <dgm:pt modelId="{EF416963-0ACB-4D7D-836B-2E30CA7AE0C7}" type="parTrans" cxnId="{D6298184-92E1-4FD6-B296-D51DB8BF8D22}">
      <dgm:prSet/>
      <dgm:spPr/>
      <dgm:t>
        <a:bodyPr/>
        <a:lstStyle/>
        <a:p>
          <a:endParaRPr lang="en-US"/>
        </a:p>
      </dgm:t>
    </dgm:pt>
    <dgm:pt modelId="{D7D7AE2D-A13A-4BE9-A8FD-B7962E5DC54A}" type="sibTrans" cxnId="{D6298184-92E1-4FD6-B296-D51DB8BF8D22}">
      <dgm:prSet/>
      <dgm:spPr/>
      <dgm:t>
        <a:bodyPr/>
        <a:lstStyle/>
        <a:p>
          <a:endParaRPr lang="en-US"/>
        </a:p>
      </dgm:t>
    </dgm:pt>
    <dgm:pt modelId="{13837698-336A-4345-94FA-98230AF14EB8}">
      <dgm:prSet phldrT="[Text]" custT="1"/>
      <dgm:spPr/>
      <dgm:t>
        <a:bodyPr/>
        <a:lstStyle/>
        <a:p>
          <a:r>
            <a:rPr lang="en-US" sz="1100" b="0" dirty="0" smtClean="0"/>
            <a:t>DHFF schedules meeting with applicant to discuss pre-application </a:t>
          </a:r>
          <a:endParaRPr lang="en-US" sz="1100" b="0" dirty="0"/>
        </a:p>
      </dgm:t>
    </dgm:pt>
    <dgm:pt modelId="{AA4BC568-A892-49F7-AF0B-4EB5CF38560B}" type="parTrans" cxnId="{B34D5B6D-7BCF-42A6-B27E-E0FD58CEB3B5}">
      <dgm:prSet/>
      <dgm:spPr/>
      <dgm:t>
        <a:bodyPr/>
        <a:lstStyle/>
        <a:p>
          <a:endParaRPr lang="en-US"/>
        </a:p>
      </dgm:t>
    </dgm:pt>
    <dgm:pt modelId="{7562CC18-EFB0-41FE-BDEC-2DE86586367D}" type="sibTrans" cxnId="{B34D5B6D-7BCF-42A6-B27E-E0FD58CEB3B5}">
      <dgm:prSet/>
      <dgm:spPr/>
      <dgm:t>
        <a:bodyPr/>
        <a:lstStyle/>
        <a:p>
          <a:endParaRPr lang="en-US"/>
        </a:p>
      </dgm:t>
    </dgm:pt>
    <dgm:pt modelId="{D3E93989-784D-453E-B992-6AB5D2817E61}">
      <dgm:prSet phldrT="[Text]" custT="1"/>
      <dgm:spPr/>
      <dgm:t>
        <a:bodyPr/>
        <a:lstStyle/>
        <a:p>
          <a:r>
            <a:rPr lang="en-US" sz="1100" b="0" dirty="0" smtClean="0"/>
            <a:t>Pre-applications submitted</a:t>
          </a:r>
          <a:endParaRPr lang="en-US" sz="1100" b="0" dirty="0"/>
        </a:p>
      </dgm:t>
    </dgm:pt>
    <dgm:pt modelId="{53823B97-13FC-411E-989D-14F07FD34B4E}" type="parTrans" cxnId="{9E7A14F4-EAD0-4776-B9C7-867F79FA574B}">
      <dgm:prSet/>
      <dgm:spPr/>
      <dgm:t>
        <a:bodyPr/>
        <a:lstStyle/>
        <a:p>
          <a:endParaRPr lang="en-US"/>
        </a:p>
      </dgm:t>
    </dgm:pt>
    <dgm:pt modelId="{0CEFF215-9901-4F6B-8BC3-12CC92F7A0DC}" type="sibTrans" cxnId="{9E7A14F4-EAD0-4776-B9C7-867F79FA574B}">
      <dgm:prSet/>
      <dgm:spPr/>
      <dgm:t>
        <a:bodyPr/>
        <a:lstStyle/>
        <a:p>
          <a:endParaRPr lang="en-US"/>
        </a:p>
      </dgm:t>
    </dgm:pt>
    <dgm:pt modelId="{D866BE1A-E051-40B6-A47E-250B27542DDA}">
      <dgm:prSet phldrT="[Text]" custT="1"/>
      <dgm:spPr/>
      <dgm:t>
        <a:bodyPr/>
        <a:lstStyle/>
        <a:p>
          <a:r>
            <a:rPr lang="en-US" sz="1100" dirty="0" smtClean="0"/>
            <a:t>Applicant submits full application &amp; required documentation</a:t>
          </a:r>
          <a:endParaRPr lang="en-US" sz="1100" dirty="0"/>
        </a:p>
      </dgm:t>
    </dgm:pt>
    <dgm:pt modelId="{9B489A62-D3C4-4087-B287-69AF1E1CD4A3}" type="parTrans" cxnId="{61CAC5DB-8FBF-42CA-80BE-25E3F9291931}">
      <dgm:prSet/>
      <dgm:spPr/>
      <dgm:t>
        <a:bodyPr/>
        <a:lstStyle/>
        <a:p>
          <a:endParaRPr lang="en-US"/>
        </a:p>
      </dgm:t>
    </dgm:pt>
    <dgm:pt modelId="{F9BACFD4-E943-407A-B90B-5F2BE6D961F5}" type="sibTrans" cxnId="{61CAC5DB-8FBF-42CA-80BE-25E3F9291931}">
      <dgm:prSet/>
      <dgm:spPr/>
      <dgm:t>
        <a:bodyPr/>
        <a:lstStyle/>
        <a:p>
          <a:endParaRPr lang="en-US"/>
        </a:p>
      </dgm:t>
    </dgm:pt>
    <dgm:pt modelId="{3667C0D5-D531-4A30-9C73-7576845E686D}">
      <dgm:prSet phldrT="[Text]" custT="1"/>
      <dgm:spPr/>
      <dgm:t>
        <a:bodyPr/>
        <a:lstStyle/>
        <a:p>
          <a:r>
            <a:rPr lang="en-US" sz="1300" dirty="0" smtClean="0">
              <a:solidFill>
                <a:schemeClr val="tx1"/>
              </a:solidFill>
            </a:rPr>
            <a:t>Stage 4: </a:t>
          </a:r>
          <a:r>
            <a:rPr lang="en-US" sz="1300" b="1" dirty="0" smtClean="0">
              <a:solidFill>
                <a:schemeClr val="tx1"/>
              </a:solidFill>
            </a:rPr>
            <a:t>Intake &amp; Project Review </a:t>
          </a:r>
          <a:endParaRPr lang="en-US" sz="1300" b="1" dirty="0">
            <a:solidFill>
              <a:schemeClr val="tx1"/>
            </a:solidFill>
          </a:endParaRPr>
        </a:p>
      </dgm:t>
    </dgm:pt>
    <dgm:pt modelId="{1652C180-6A3B-4D71-8DFD-C2BD86268527}" type="parTrans" cxnId="{A4167D0D-9CCE-48D1-BE9D-123EE722B827}">
      <dgm:prSet/>
      <dgm:spPr/>
      <dgm:t>
        <a:bodyPr/>
        <a:lstStyle/>
        <a:p>
          <a:endParaRPr lang="en-US"/>
        </a:p>
      </dgm:t>
    </dgm:pt>
    <dgm:pt modelId="{08537FA7-07D2-450A-8084-EE9DE898342A}" type="sibTrans" cxnId="{A4167D0D-9CCE-48D1-BE9D-123EE722B827}">
      <dgm:prSet/>
      <dgm:spPr/>
      <dgm:t>
        <a:bodyPr/>
        <a:lstStyle/>
        <a:p>
          <a:endParaRPr lang="en-US"/>
        </a:p>
      </dgm:t>
    </dgm:pt>
    <dgm:pt modelId="{00A2D001-1D79-4503-B997-36F8787312E9}">
      <dgm:prSet phldrT="[Text]" custT="1"/>
      <dgm:spPr/>
      <dgm:t>
        <a:bodyPr/>
        <a:lstStyle/>
        <a:p>
          <a:r>
            <a:rPr lang="en-US" sz="1100" dirty="0" smtClean="0"/>
            <a:t>DHFF submits intake package to committee for review</a:t>
          </a:r>
          <a:endParaRPr lang="en-US" sz="1100" dirty="0"/>
        </a:p>
      </dgm:t>
    </dgm:pt>
    <dgm:pt modelId="{6BF7FA9E-3DE2-4085-BB63-5B28EAA3161D}" type="parTrans" cxnId="{6DA277ED-C1E7-4EC3-8208-24C212F32F32}">
      <dgm:prSet/>
      <dgm:spPr/>
      <dgm:t>
        <a:bodyPr/>
        <a:lstStyle/>
        <a:p>
          <a:endParaRPr lang="en-US"/>
        </a:p>
      </dgm:t>
    </dgm:pt>
    <dgm:pt modelId="{3B579A17-28A8-43BD-A99E-F2BB585F6C48}" type="sibTrans" cxnId="{6DA277ED-C1E7-4EC3-8208-24C212F32F32}">
      <dgm:prSet/>
      <dgm:spPr/>
      <dgm:t>
        <a:bodyPr/>
        <a:lstStyle/>
        <a:p>
          <a:endParaRPr lang="en-US"/>
        </a:p>
      </dgm:t>
    </dgm:pt>
    <dgm:pt modelId="{70E72409-B2D0-4A28-9D2D-56E052C154C3}">
      <dgm:prSet phldrT="[Text]" custT="1"/>
      <dgm:spPr/>
      <dgm:t>
        <a:bodyPr/>
        <a:lstStyle/>
        <a:p>
          <a:r>
            <a:rPr lang="en-US" sz="1100" dirty="0" smtClean="0"/>
            <a:t>Applicant can be denied at this stage; DHFF will follow-up </a:t>
          </a:r>
          <a:endParaRPr lang="en-US" sz="1100" dirty="0"/>
        </a:p>
      </dgm:t>
    </dgm:pt>
    <dgm:pt modelId="{43EE7B88-2D07-422C-B344-008784964A82}" type="parTrans" cxnId="{DE976D85-C9A7-4FD7-8DAB-9EF3D8C7E6B9}">
      <dgm:prSet/>
      <dgm:spPr/>
      <dgm:t>
        <a:bodyPr/>
        <a:lstStyle/>
        <a:p>
          <a:endParaRPr lang="en-US"/>
        </a:p>
      </dgm:t>
    </dgm:pt>
    <dgm:pt modelId="{A6874B68-F6B7-4F17-8F94-F6D63C8BE09A}" type="sibTrans" cxnId="{DE976D85-C9A7-4FD7-8DAB-9EF3D8C7E6B9}">
      <dgm:prSet/>
      <dgm:spPr/>
      <dgm:t>
        <a:bodyPr/>
        <a:lstStyle/>
        <a:p>
          <a:endParaRPr lang="en-US"/>
        </a:p>
      </dgm:t>
    </dgm:pt>
    <dgm:pt modelId="{4FAF68A2-7FFF-47B4-9F3D-EC2508E0048D}">
      <dgm:prSet phldrT="[Text]" custT="1"/>
      <dgm:spPr/>
      <dgm:t>
        <a:bodyPr/>
        <a:lstStyle/>
        <a:p>
          <a:r>
            <a:rPr lang="en-US" sz="1100" dirty="0" smtClean="0"/>
            <a:t>DHFF works with applicant to obtain the necessary documents required to close and fund the loan</a:t>
          </a:r>
          <a:endParaRPr lang="en-US" sz="1100" dirty="0"/>
        </a:p>
      </dgm:t>
    </dgm:pt>
    <dgm:pt modelId="{6E3B199E-CD7C-47EA-A14B-810B9AEDADA0}" type="parTrans" cxnId="{6ADDC404-5BE5-447F-A56E-83A360636606}">
      <dgm:prSet/>
      <dgm:spPr/>
      <dgm:t>
        <a:bodyPr/>
        <a:lstStyle/>
        <a:p>
          <a:endParaRPr lang="en-US"/>
        </a:p>
      </dgm:t>
    </dgm:pt>
    <dgm:pt modelId="{7B245421-2017-4BD5-A9FB-DB7143CB35B9}" type="sibTrans" cxnId="{6ADDC404-5BE5-447F-A56E-83A360636606}">
      <dgm:prSet/>
      <dgm:spPr/>
      <dgm:t>
        <a:bodyPr/>
        <a:lstStyle/>
        <a:p>
          <a:endParaRPr lang="en-US"/>
        </a:p>
      </dgm:t>
    </dgm:pt>
    <dgm:pt modelId="{2AF89CAF-7162-47DF-9874-6BC4ECCEF562}">
      <dgm:prSet phldrT="[Text]" custT="1"/>
      <dgm:spPr/>
      <dgm:t>
        <a:bodyPr/>
        <a:lstStyle/>
        <a:p>
          <a:r>
            <a:rPr lang="en-US" sz="1100" dirty="0" smtClean="0"/>
            <a:t>Project review meeting with DHFF, City of Detroit and MSHDA</a:t>
          </a:r>
          <a:endParaRPr lang="en-US" sz="1100" dirty="0"/>
        </a:p>
      </dgm:t>
    </dgm:pt>
    <dgm:pt modelId="{834D2C95-AD1A-4517-AD47-C4E596ED51E8}" type="parTrans" cxnId="{9B225D2B-577A-4207-9AB1-D01A2C37DFBC}">
      <dgm:prSet/>
      <dgm:spPr/>
      <dgm:t>
        <a:bodyPr/>
        <a:lstStyle/>
        <a:p>
          <a:endParaRPr lang="en-US"/>
        </a:p>
      </dgm:t>
    </dgm:pt>
    <dgm:pt modelId="{D1B10578-7609-4E8C-8E96-F396DC4F53B8}" type="sibTrans" cxnId="{9B225D2B-577A-4207-9AB1-D01A2C37DFBC}">
      <dgm:prSet/>
      <dgm:spPr/>
      <dgm:t>
        <a:bodyPr/>
        <a:lstStyle/>
        <a:p>
          <a:endParaRPr lang="en-US"/>
        </a:p>
      </dgm:t>
    </dgm:pt>
    <dgm:pt modelId="{6472FB0F-81D0-4351-99F6-2F8D6C760B3A}">
      <dgm:prSet phldrT="[Text]"/>
      <dgm:spPr/>
      <dgm:t>
        <a:bodyPr/>
        <a:lstStyle/>
        <a:p>
          <a:endParaRPr lang="en-US" sz="800" dirty="0"/>
        </a:p>
      </dgm:t>
    </dgm:pt>
    <dgm:pt modelId="{735D1181-B09F-46E5-AD36-3AE2BD118DFC}" type="sibTrans" cxnId="{4E6B32AD-E57E-40E5-A372-9DA5AC2D176F}">
      <dgm:prSet/>
      <dgm:spPr/>
      <dgm:t>
        <a:bodyPr/>
        <a:lstStyle/>
        <a:p>
          <a:endParaRPr lang="en-US"/>
        </a:p>
      </dgm:t>
    </dgm:pt>
    <dgm:pt modelId="{9BC8BFA0-9F8D-4101-8D18-3C02CE447656}" type="parTrans" cxnId="{4E6B32AD-E57E-40E5-A372-9DA5AC2D176F}">
      <dgm:prSet/>
      <dgm:spPr/>
      <dgm:t>
        <a:bodyPr/>
        <a:lstStyle/>
        <a:p>
          <a:endParaRPr lang="en-US"/>
        </a:p>
      </dgm:t>
    </dgm:pt>
    <dgm:pt modelId="{9E364A78-93A3-4364-AEBD-A086BA44884A}">
      <dgm:prSet phldrT="[Text]" custT="1"/>
      <dgm:spPr/>
      <dgm:t>
        <a:bodyPr/>
        <a:lstStyle/>
        <a:p>
          <a:r>
            <a:rPr lang="en-US" sz="1300" dirty="0" smtClean="0">
              <a:solidFill>
                <a:schemeClr val="tx1"/>
              </a:solidFill>
            </a:rPr>
            <a:t>Stage 5: </a:t>
          </a:r>
          <a:r>
            <a:rPr lang="en-US" sz="1300" b="1" dirty="0" smtClean="0">
              <a:solidFill>
                <a:schemeClr val="tx1"/>
              </a:solidFill>
            </a:rPr>
            <a:t>Underwriting and Approval</a:t>
          </a:r>
          <a:endParaRPr lang="en-US" sz="1300" b="1" dirty="0">
            <a:solidFill>
              <a:schemeClr val="tx1"/>
            </a:solidFill>
          </a:endParaRPr>
        </a:p>
      </dgm:t>
    </dgm:pt>
    <dgm:pt modelId="{882AC297-A6D2-4B8D-A166-D1B7FD40D518}" type="sibTrans" cxnId="{FCAB1330-0477-4187-92CA-84C0D6964AFD}">
      <dgm:prSet/>
      <dgm:spPr/>
      <dgm:t>
        <a:bodyPr/>
        <a:lstStyle/>
        <a:p>
          <a:endParaRPr lang="en-US"/>
        </a:p>
      </dgm:t>
    </dgm:pt>
    <dgm:pt modelId="{90764B99-C6E3-4FC5-9B66-7FEE8C14EAC1}" type="parTrans" cxnId="{FCAB1330-0477-4187-92CA-84C0D6964AFD}">
      <dgm:prSet/>
      <dgm:spPr/>
      <dgm:t>
        <a:bodyPr/>
        <a:lstStyle/>
        <a:p>
          <a:endParaRPr lang="en-US"/>
        </a:p>
      </dgm:t>
    </dgm:pt>
    <dgm:pt modelId="{D685BDF4-0E2B-4DB1-919A-09C85F33F1B5}">
      <dgm:prSet phldrT="[Text]" custT="1"/>
      <dgm:spPr>
        <a:solidFill>
          <a:srgbClr val="7030A0"/>
        </a:solidFill>
      </dgm:spPr>
      <dgm:t>
        <a:bodyPr/>
        <a:lstStyle/>
        <a:p>
          <a:r>
            <a:rPr lang="en-US" sz="1300" dirty="0" smtClean="0">
              <a:solidFill>
                <a:schemeClr val="tx1"/>
              </a:solidFill>
            </a:rPr>
            <a:t>Stage 6: </a:t>
          </a:r>
          <a:r>
            <a:rPr lang="en-US" sz="1300" b="1" dirty="0" smtClean="0">
              <a:solidFill>
                <a:schemeClr val="tx1"/>
              </a:solidFill>
            </a:rPr>
            <a:t>Closing </a:t>
          </a:r>
          <a:r>
            <a:rPr lang="en-US" sz="1300" b="1" smtClean="0">
              <a:solidFill>
                <a:schemeClr val="tx1"/>
              </a:solidFill>
            </a:rPr>
            <a:t>&amp; Monitoring</a:t>
          </a:r>
          <a:endParaRPr lang="en-US" sz="1300" b="1" dirty="0">
            <a:solidFill>
              <a:schemeClr val="tx1"/>
            </a:solidFill>
          </a:endParaRPr>
        </a:p>
      </dgm:t>
    </dgm:pt>
    <dgm:pt modelId="{525BE07C-3F98-4B0F-8764-085C28C44DA4}" type="parTrans" cxnId="{1DC07D93-97F2-4D73-A929-D9ABF201F980}">
      <dgm:prSet/>
      <dgm:spPr/>
      <dgm:t>
        <a:bodyPr/>
        <a:lstStyle/>
        <a:p>
          <a:endParaRPr lang="en-US"/>
        </a:p>
      </dgm:t>
    </dgm:pt>
    <dgm:pt modelId="{BFF4191B-18BA-44E3-B55F-A62C45DEC67B}" type="sibTrans" cxnId="{1DC07D93-97F2-4D73-A929-D9ABF201F980}">
      <dgm:prSet/>
      <dgm:spPr/>
      <dgm:t>
        <a:bodyPr/>
        <a:lstStyle/>
        <a:p>
          <a:endParaRPr lang="en-US"/>
        </a:p>
      </dgm:t>
    </dgm:pt>
    <dgm:pt modelId="{25A14143-9B87-4FF2-B7DF-F7F7E6A7553F}">
      <dgm:prSet phldrT="[Text]"/>
      <dgm:spPr/>
      <dgm:t>
        <a:bodyPr/>
        <a:lstStyle/>
        <a:p>
          <a:endParaRPr lang="en-US" sz="1000" dirty="0"/>
        </a:p>
      </dgm:t>
    </dgm:pt>
    <dgm:pt modelId="{C908F72E-BF2A-4D52-AEB6-02B0810E3020}" type="parTrans" cxnId="{9AB6F5D4-DBE9-4E77-BDE9-BC426D6547B6}">
      <dgm:prSet/>
      <dgm:spPr/>
      <dgm:t>
        <a:bodyPr/>
        <a:lstStyle/>
        <a:p>
          <a:endParaRPr lang="en-US"/>
        </a:p>
      </dgm:t>
    </dgm:pt>
    <dgm:pt modelId="{24D0B5FB-7B4D-46A3-8182-048814F35FB8}" type="sibTrans" cxnId="{9AB6F5D4-DBE9-4E77-BDE9-BC426D6547B6}">
      <dgm:prSet/>
      <dgm:spPr/>
      <dgm:t>
        <a:bodyPr/>
        <a:lstStyle/>
        <a:p>
          <a:endParaRPr lang="en-US"/>
        </a:p>
      </dgm:t>
    </dgm:pt>
    <dgm:pt modelId="{F5C9FBB5-811D-4946-8893-6A3510F587AA}">
      <dgm:prSet phldrT="[Text]" custT="1"/>
      <dgm:spPr/>
      <dgm:t>
        <a:bodyPr/>
        <a:lstStyle/>
        <a:p>
          <a:r>
            <a:rPr lang="en-US" sz="1100" dirty="0" smtClean="0"/>
            <a:t>DHFF schedules the closing with applicant </a:t>
          </a:r>
          <a:endParaRPr lang="en-US" sz="1100" dirty="0"/>
        </a:p>
      </dgm:t>
    </dgm:pt>
    <dgm:pt modelId="{7F046FAE-94E4-48C2-A653-1D7251781335}" type="parTrans" cxnId="{1A5CC1B5-5C06-443B-A753-CEB26EBEFF2A}">
      <dgm:prSet/>
      <dgm:spPr/>
      <dgm:t>
        <a:bodyPr/>
        <a:lstStyle/>
        <a:p>
          <a:endParaRPr lang="en-US"/>
        </a:p>
      </dgm:t>
    </dgm:pt>
    <dgm:pt modelId="{6F0197E3-31E4-46FB-A63D-AAC3EC4FFADF}" type="sibTrans" cxnId="{1A5CC1B5-5C06-443B-A753-CEB26EBEFF2A}">
      <dgm:prSet/>
      <dgm:spPr/>
      <dgm:t>
        <a:bodyPr/>
        <a:lstStyle/>
        <a:p>
          <a:endParaRPr lang="en-US"/>
        </a:p>
      </dgm:t>
    </dgm:pt>
    <dgm:pt modelId="{F0A80EDE-0ECF-4481-9FC5-1EEA0B9231D3}">
      <dgm:prSet phldrT="[Text]" custT="1"/>
      <dgm:spPr/>
      <dgm:t>
        <a:bodyPr/>
        <a:lstStyle/>
        <a:p>
          <a:r>
            <a:rPr lang="en-US" sz="1100" dirty="0" smtClean="0"/>
            <a:t>After the closing, DHFF Asset Manager monitors the performance of the loan and tracks payments </a:t>
          </a:r>
          <a:endParaRPr lang="en-US" sz="1100" dirty="0"/>
        </a:p>
      </dgm:t>
    </dgm:pt>
    <dgm:pt modelId="{9885393E-DB54-4A60-B3E2-2FA9599C2AF0}" type="parTrans" cxnId="{BE11F1BA-13A3-4F7E-9EDE-4D65E84F3148}">
      <dgm:prSet/>
      <dgm:spPr/>
      <dgm:t>
        <a:bodyPr/>
        <a:lstStyle/>
        <a:p>
          <a:endParaRPr lang="en-US"/>
        </a:p>
      </dgm:t>
    </dgm:pt>
    <dgm:pt modelId="{2F28E849-4B90-4020-8E1F-163A2605B4E3}" type="sibTrans" cxnId="{BE11F1BA-13A3-4F7E-9EDE-4D65E84F3148}">
      <dgm:prSet/>
      <dgm:spPr/>
      <dgm:t>
        <a:bodyPr/>
        <a:lstStyle/>
        <a:p>
          <a:endParaRPr lang="en-US"/>
        </a:p>
      </dgm:t>
    </dgm:pt>
    <dgm:pt modelId="{4544B7FF-8EC4-4664-8E92-692D8D6663C8}">
      <dgm:prSet phldrT="[Text]" custT="1"/>
      <dgm:spPr/>
      <dgm:t>
        <a:bodyPr/>
        <a:lstStyle/>
        <a:p>
          <a:r>
            <a:rPr lang="en-US" sz="1100" dirty="0" smtClean="0"/>
            <a:t>Letter of Interest sent after approval</a:t>
          </a:r>
          <a:endParaRPr lang="en-US" sz="1100" dirty="0"/>
        </a:p>
      </dgm:t>
    </dgm:pt>
    <dgm:pt modelId="{4B1E5EEB-BFD7-4709-A7BC-54E2E346F2A6}" type="parTrans" cxnId="{C0A38178-A54B-439A-AC18-A6E7AA162D62}">
      <dgm:prSet/>
      <dgm:spPr/>
      <dgm:t>
        <a:bodyPr/>
        <a:lstStyle/>
        <a:p>
          <a:endParaRPr lang="en-US"/>
        </a:p>
      </dgm:t>
    </dgm:pt>
    <dgm:pt modelId="{57975A5B-A888-47C8-8617-EE08F8E3E94B}" type="sibTrans" cxnId="{C0A38178-A54B-439A-AC18-A6E7AA162D62}">
      <dgm:prSet/>
      <dgm:spPr/>
      <dgm:t>
        <a:bodyPr/>
        <a:lstStyle/>
        <a:p>
          <a:endParaRPr lang="en-US"/>
        </a:p>
      </dgm:t>
    </dgm:pt>
    <dgm:pt modelId="{FF8B9188-756D-4981-B9E1-C6BA292A7B5E}">
      <dgm:prSet phldrT="[Text]" custT="1"/>
      <dgm:spPr/>
      <dgm:t>
        <a:bodyPr/>
        <a:lstStyle/>
        <a:p>
          <a:r>
            <a:rPr lang="en-US" sz="1100" dirty="0" smtClean="0"/>
            <a:t>Commitment letter sent after approval</a:t>
          </a:r>
          <a:endParaRPr lang="en-US" sz="1100" dirty="0"/>
        </a:p>
      </dgm:t>
    </dgm:pt>
    <dgm:pt modelId="{0DB32BBC-D2FB-4F77-903D-72B5FB2B46E3}" type="parTrans" cxnId="{8A17CDB8-4CE8-465C-ABB4-FDC0CF8AB7F4}">
      <dgm:prSet/>
      <dgm:spPr/>
      <dgm:t>
        <a:bodyPr/>
        <a:lstStyle/>
        <a:p>
          <a:endParaRPr lang="en-US"/>
        </a:p>
      </dgm:t>
    </dgm:pt>
    <dgm:pt modelId="{986BA25E-6F20-4F1F-8819-164265863E8E}" type="sibTrans" cxnId="{8A17CDB8-4CE8-465C-ABB4-FDC0CF8AB7F4}">
      <dgm:prSet/>
      <dgm:spPr/>
      <dgm:t>
        <a:bodyPr/>
        <a:lstStyle/>
        <a:p>
          <a:endParaRPr lang="en-US"/>
        </a:p>
      </dgm:t>
    </dgm:pt>
    <dgm:pt modelId="{71F17A02-A4BF-4F06-8EC6-891CC2C68229}" type="pres">
      <dgm:prSet presAssocID="{8DC16966-AE81-4C03-A98C-4FA626D32C4D}" presName="Name0" presStyleCnt="0">
        <dgm:presLayoutVars>
          <dgm:dir/>
          <dgm:animLvl val="lvl"/>
          <dgm:resizeHandles val="exact"/>
        </dgm:presLayoutVars>
      </dgm:prSet>
      <dgm:spPr/>
      <dgm:t>
        <a:bodyPr/>
        <a:lstStyle/>
        <a:p>
          <a:endParaRPr lang="en-US"/>
        </a:p>
      </dgm:t>
    </dgm:pt>
    <dgm:pt modelId="{1F6AF87C-3356-433C-8CB2-4AA202CA70D8}" type="pres">
      <dgm:prSet presAssocID="{8DC16966-AE81-4C03-A98C-4FA626D32C4D}" presName="tSp" presStyleCnt="0"/>
      <dgm:spPr/>
    </dgm:pt>
    <dgm:pt modelId="{25380376-B91C-4C1D-B5D0-169BA5654905}" type="pres">
      <dgm:prSet presAssocID="{8DC16966-AE81-4C03-A98C-4FA626D32C4D}" presName="bSp" presStyleCnt="0"/>
      <dgm:spPr/>
    </dgm:pt>
    <dgm:pt modelId="{B357B84A-3515-4C2E-B8DB-488B97227412}" type="pres">
      <dgm:prSet presAssocID="{8DC16966-AE81-4C03-A98C-4FA626D32C4D}" presName="process" presStyleCnt="0"/>
      <dgm:spPr/>
    </dgm:pt>
    <dgm:pt modelId="{CC637BC3-EA09-4048-AA22-3DB409C42B97}" type="pres">
      <dgm:prSet presAssocID="{353BE30E-CDF6-4173-9F6D-07714A8CBB03}" presName="composite1" presStyleCnt="0"/>
      <dgm:spPr/>
    </dgm:pt>
    <dgm:pt modelId="{4E17354F-8478-4385-9FAE-BEDC3B004514}" type="pres">
      <dgm:prSet presAssocID="{353BE30E-CDF6-4173-9F6D-07714A8CBB03}" presName="dummyNode1" presStyleLbl="node1" presStyleIdx="0" presStyleCnt="6"/>
      <dgm:spPr/>
    </dgm:pt>
    <dgm:pt modelId="{F3372B6F-A243-4142-A812-C5E9B9B38375}" type="pres">
      <dgm:prSet presAssocID="{353BE30E-CDF6-4173-9F6D-07714A8CBB03}" presName="childNode1" presStyleLbl="bgAcc1" presStyleIdx="0" presStyleCnt="6" custScaleY="171715" custLinFactNeighborX="6784" custLinFactNeighborY="-24767">
        <dgm:presLayoutVars>
          <dgm:bulletEnabled val="1"/>
        </dgm:presLayoutVars>
      </dgm:prSet>
      <dgm:spPr/>
      <dgm:t>
        <a:bodyPr/>
        <a:lstStyle/>
        <a:p>
          <a:endParaRPr lang="en-US"/>
        </a:p>
      </dgm:t>
    </dgm:pt>
    <dgm:pt modelId="{7DC83814-FF10-4AC0-B783-AEEAB924FBAD}" type="pres">
      <dgm:prSet presAssocID="{353BE30E-CDF6-4173-9F6D-07714A8CBB03}" presName="childNode1tx" presStyleLbl="bgAcc1" presStyleIdx="0" presStyleCnt="6">
        <dgm:presLayoutVars>
          <dgm:bulletEnabled val="1"/>
        </dgm:presLayoutVars>
      </dgm:prSet>
      <dgm:spPr/>
      <dgm:t>
        <a:bodyPr/>
        <a:lstStyle/>
        <a:p>
          <a:endParaRPr lang="en-US"/>
        </a:p>
      </dgm:t>
    </dgm:pt>
    <dgm:pt modelId="{A9A30E1B-6EC6-4D27-AAD2-8E63ACA61EAE}" type="pres">
      <dgm:prSet presAssocID="{353BE30E-CDF6-4173-9F6D-07714A8CBB03}" presName="parentNode1" presStyleLbl="node1" presStyleIdx="0" presStyleCnt="6" custScaleX="114369" custScaleY="112553" custLinFactNeighborX="-13063" custLinFactNeighborY="56742">
        <dgm:presLayoutVars>
          <dgm:chMax val="1"/>
          <dgm:bulletEnabled val="1"/>
        </dgm:presLayoutVars>
      </dgm:prSet>
      <dgm:spPr/>
      <dgm:t>
        <a:bodyPr/>
        <a:lstStyle/>
        <a:p>
          <a:endParaRPr lang="en-US"/>
        </a:p>
      </dgm:t>
    </dgm:pt>
    <dgm:pt modelId="{3A54C3E5-983E-4C50-AA70-A18438C883BA}" type="pres">
      <dgm:prSet presAssocID="{353BE30E-CDF6-4173-9F6D-07714A8CBB03}" presName="connSite1" presStyleCnt="0"/>
      <dgm:spPr/>
    </dgm:pt>
    <dgm:pt modelId="{0A174DBC-E9E3-4076-A372-9F3EA5954B9E}" type="pres">
      <dgm:prSet presAssocID="{AA25BB3E-8461-44AE-B826-201009D050C0}" presName="Name9" presStyleLbl="sibTrans2D1" presStyleIdx="0" presStyleCnt="5"/>
      <dgm:spPr/>
      <dgm:t>
        <a:bodyPr/>
        <a:lstStyle/>
        <a:p>
          <a:endParaRPr lang="en-US"/>
        </a:p>
      </dgm:t>
    </dgm:pt>
    <dgm:pt modelId="{B0592BA8-6D51-4314-BDAF-076ABB604B40}" type="pres">
      <dgm:prSet presAssocID="{39028CE5-7A39-4D7F-995F-AD235A17CD8B}" presName="composite2" presStyleCnt="0"/>
      <dgm:spPr/>
    </dgm:pt>
    <dgm:pt modelId="{F500B79D-FDF5-4B4A-B69D-FC0ABD56CB98}" type="pres">
      <dgm:prSet presAssocID="{39028CE5-7A39-4D7F-995F-AD235A17CD8B}" presName="dummyNode2" presStyleLbl="node1" presStyleIdx="0" presStyleCnt="6"/>
      <dgm:spPr/>
    </dgm:pt>
    <dgm:pt modelId="{D236E6F1-DFBB-4A1D-AB91-E3314978D516}" type="pres">
      <dgm:prSet presAssocID="{39028CE5-7A39-4D7F-995F-AD235A17CD8B}" presName="childNode2" presStyleLbl="bgAcc1" presStyleIdx="1" presStyleCnt="6" custScaleY="249240" custLinFactNeighborX="856" custLinFactNeighborY="23578">
        <dgm:presLayoutVars>
          <dgm:bulletEnabled val="1"/>
        </dgm:presLayoutVars>
      </dgm:prSet>
      <dgm:spPr/>
      <dgm:t>
        <a:bodyPr/>
        <a:lstStyle/>
        <a:p>
          <a:endParaRPr lang="en-US"/>
        </a:p>
      </dgm:t>
    </dgm:pt>
    <dgm:pt modelId="{0EA517B4-C2E9-4FD7-87C7-31E6911E9797}" type="pres">
      <dgm:prSet presAssocID="{39028CE5-7A39-4D7F-995F-AD235A17CD8B}" presName="childNode2tx" presStyleLbl="bgAcc1" presStyleIdx="1" presStyleCnt="6">
        <dgm:presLayoutVars>
          <dgm:bulletEnabled val="1"/>
        </dgm:presLayoutVars>
      </dgm:prSet>
      <dgm:spPr/>
      <dgm:t>
        <a:bodyPr/>
        <a:lstStyle/>
        <a:p>
          <a:endParaRPr lang="en-US"/>
        </a:p>
      </dgm:t>
    </dgm:pt>
    <dgm:pt modelId="{D80A0310-A6DD-4B26-8FCA-CF305B6984A7}" type="pres">
      <dgm:prSet presAssocID="{39028CE5-7A39-4D7F-995F-AD235A17CD8B}" presName="parentNode2" presStyleLbl="node1" presStyleIdx="1" presStyleCnt="6" custScaleX="114844" custScaleY="144084" custLinFactNeighborX="-16099" custLinFactNeighborY="-58846">
        <dgm:presLayoutVars>
          <dgm:chMax val="0"/>
          <dgm:bulletEnabled val="1"/>
        </dgm:presLayoutVars>
      </dgm:prSet>
      <dgm:spPr/>
      <dgm:t>
        <a:bodyPr/>
        <a:lstStyle/>
        <a:p>
          <a:endParaRPr lang="en-US"/>
        </a:p>
      </dgm:t>
    </dgm:pt>
    <dgm:pt modelId="{DC823AE6-69A5-4BBC-8556-5F7562543B8B}" type="pres">
      <dgm:prSet presAssocID="{39028CE5-7A39-4D7F-995F-AD235A17CD8B}" presName="connSite2" presStyleCnt="0"/>
      <dgm:spPr/>
    </dgm:pt>
    <dgm:pt modelId="{D74712D6-4A25-467A-A8E0-4A03F100A3BD}" type="pres">
      <dgm:prSet presAssocID="{CF396C3F-C212-48D8-A92C-642D9CBC85E5}" presName="Name18" presStyleLbl="sibTrans2D1" presStyleIdx="1" presStyleCnt="5"/>
      <dgm:spPr/>
      <dgm:t>
        <a:bodyPr/>
        <a:lstStyle/>
        <a:p>
          <a:endParaRPr lang="en-US"/>
        </a:p>
      </dgm:t>
    </dgm:pt>
    <dgm:pt modelId="{5B18B140-C590-4B21-AAC9-CFDD2ED99643}" type="pres">
      <dgm:prSet presAssocID="{0C4E31EC-3434-4029-8FBE-43A0EEFA5480}" presName="composite1" presStyleCnt="0"/>
      <dgm:spPr/>
    </dgm:pt>
    <dgm:pt modelId="{AE00BD2C-13C2-4D56-91D0-7500FB909DAB}" type="pres">
      <dgm:prSet presAssocID="{0C4E31EC-3434-4029-8FBE-43A0EEFA5480}" presName="dummyNode1" presStyleLbl="node1" presStyleIdx="1" presStyleCnt="6"/>
      <dgm:spPr/>
    </dgm:pt>
    <dgm:pt modelId="{CD3D89BF-B959-437E-B221-CED91AE93519}" type="pres">
      <dgm:prSet presAssocID="{0C4E31EC-3434-4029-8FBE-43A0EEFA5480}" presName="childNode1" presStyleLbl="bgAcc1" presStyleIdx="2" presStyleCnt="6" custScaleX="104171" custScaleY="172127" custLinFactNeighborX="2022" custLinFactNeighborY="-4955">
        <dgm:presLayoutVars>
          <dgm:bulletEnabled val="1"/>
        </dgm:presLayoutVars>
      </dgm:prSet>
      <dgm:spPr/>
      <dgm:t>
        <a:bodyPr/>
        <a:lstStyle/>
        <a:p>
          <a:endParaRPr lang="en-US"/>
        </a:p>
      </dgm:t>
    </dgm:pt>
    <dgm:pt modelId="{680358ED-44E0-4614-8585-14CCD4961E89}" type="pres">
      <dgm:prSet presAssocID="{0C4E31EC-3434-4029-8FBE-43A0EEFA5480}" presName="childNode1tx" presStyleLbl="bgAcc1" presStyleIdx="2" presStyleCnt="6">
        <dgm:presLayoutVars>
          <dgm:bulletEnabled val="1"/>
        </dgm:presLayoutVars>
      </dgm:prSet>
      <dgm:spPr/>
      <dgm:t>
        <a:bodyPr/>
        <a:lstStyle/>
        <a:p>
          <a:endParaRPr lang="en-US"/>
        </a:p>
      </dgm:t>
    </dgm:pt>
    <dgm:pt modelId="{55A62D88-7ED2-47B6-8B6C-5D57F195B88E}" type="pres">
      <dgm:prSet presAssocID="{0C4E31EC-3434-4029-8FBE-43A0EEFA5480}" presName="parentNode1" presStyleLbl="node1" presStyleIdx="2" presStyleCnt="6" custScaleX="139252" custScaleY="158417" custLinFactNeighborX="-12106" custLinFactNeighborY="57891">
        <dgm:presLayoutVars>
          <dgm:chMax val="1"/>
          <dgm:bulletEnabled val="1"/>
        </dgm:presLayoutVars>
      </dgm:prSet>
      <dgm:spPr/>
      <dgm:t>
        <a:bodyPr/>
        <a:lstStyle/>
        <a:p>
          <a:endParaRPr lang="en-US"/>
        </a:p>
      </dgm:t>
    </dgm:pt>
    <dgm:pt modelId="{2EB1A328-F913-46B5-850E-F8E6485B9C6C}" type="pres">
      <dgm:prSet presAssocID="{0C4E31EC-3434-4029-8FBE-43A0EEFA5480}" presName="connSite1" presStyleCnt="0"/>
      <dgm:spPr/>
    </dgm:pt>
    <dgm:pt modelId="{FB38F4D6-3276-4828-8E2C-FA3FC5C8C07A}" type="pres">
      <dgm:prSet presAssocID="{38E24188-29A8-42C2-98F4-D7F91E8714A0}" presName="Name9" presStyleLbl="sibTrans2D1" presStyleIdx="2" presStyleCnt="5"/>
      <dgm:spPr/>
      <dgm:t>
        <a:bodyPr/>
        <a:lstStyle/>
        <a:p>
          <a:endParaRPr lang="en-US"/>
        </a:p>
      </dgm:t>
    </dgm:pt>
    <dgm:pt modelId="{FEF20F79-C594-4F0D-B65C-C25F03395A3D}" type="pres">
      <dgm:prSet presAssocID="{3667C0D5-D531-4A30-9C73-7576845E686D}" presName="composite2" presStyleCnt="0"/>
      <dgm:spPr/>
    </dgm:pt>
    <dgm:pt modelId="{DE3880BB-65CF-41BC-B956-10212242DC42}" type="pres">
      <dgm:prSet presAssocID="{3667C0D5-D531-4A30-9C73-7576845E686D}" presName="dummyNode2" presStyleLbl="node1" presStyleIdx="2" presStyleCnt="6"/>
      <dgm:spPr/>
    </dgm:pt>
    <dgm:pt modelId="{5264EBE0-4F5B-4F9B-BE91-DD58230E85DD}" type="pres">
      <dgm:prSet presAssocID="{3667C0D5-D531-4A30-9C73-7576845E686D}" presName="childNode2" presStyleLbl="bgAcc1" presStyleIdx="3" presStyleCnt="6" custScaleY="260493" custLinFactNeighborX="1706" custLinFactNeighborY="17685">
        <dgm:presLayoutVars>
          <dgm:bulletEnabled val="1"/>
        </dgm:presLayoutVars>
      </dgm:prSet>
      <dgm:spPr/>
      <dgm:t>
        <a:bodyPr/>
        <a:lstStyle/>
        <a:p>
          <a:endParaRPr lang="en-US"/>
        </a:p>
      </dgm:t>
    </dgm:pt>
    <dgm:pt modelId="{299FD118-FD89-47E3-8B15-A8F3E7DB51F6}" type="pres">
      <dgm:prSet presAssocID="{3667C0D5-D531-4A30-9C73-7576845E686D}" presName="childNode2tx" presStyleLbl="bgAcc1" presStyleIdx="3" presStyleCnt="6">
        <dgm:presLayoutVars>
          <dgm:bulletEnabled val="1"/>
        </dgm:presLayoutVars>
      </dgm:prSet>
      <dgm:spPr/>
      <dgm:t>
        <a:bodyPr/>
        <a:lstStyle/>
        <a:p>
          <a:endParaRPr lang="en-US"/>
        </a:p>
      </dgm:t>
    </dgm:pt>
    <dgm:pt modelId="{61392416-933C-4AA2-94E3-359EB576A78D}" type="pres">
      <dgm:prSet presAssocID="{3667C0D5-D531-4A30-9C73-7576845E686D}" presName="parentNode2" presStyleLbl="node1" presStyleIdx="3" presStyleCnt="6" custScaleX="119119" custScaleY="134798" custLinFactNeighborX="-11936" custLinFactNeighborY="-77281">
        <dgm:presLayoutVars>
          <dgm:chMax val="0"/>
          <dgm:bulletEnabled val="1"/>
        </dgm:presLayoutVars>
      </dgm:prSet>
      <dgm:spPr/>
      <dgm:t>
        <a:bodyPr/>
        <a:lstStyle/>
        <a:p>
          <a:endParaRPr lang="en-US"/>
        </a:p>
      </dgm:t>
    </dgm:pt>
    <dgm:pt modelId="{E13D07A4-5C73-4CD1-B631-3F3B449309D7}" type="pres">
      <dgm:prSet presAssocID="{3667C0D5-D531-4A30-9C73-7576845E686D}" presName="connSite2" presStyleCnt="0"/>
      <dgm:spPr/>
    </dgm:pt>
    <dgm:pt modelId="{20F68187-0F41-4728-9F5A-F78F8C41B88B}" type="pres">
      <dgm:prSet presAssocID="{08537FA7-07D2-450A-8084-EE9DE898342A}" presName="Name18" presStyleLbl="sibTrans2D1" presStyleIdx="3" presStyleCnt="5" custLinFactNeighborY="590"/>
      <dgm:spPr/>
      <dgm:t>
        <a:bodyPr/>
        <a:lstStyle/>
        <a:p>
          <a:endParaRPr lang="en-US"/>
        </a:p>
      </dgm:t>
    </dgm:pt>
    <dgm:pt modelId="{997FE6E0-CB89-4410-8EC3-407B4307A818}" type="pres">
      <dgm:prSet presAssocID="{9E364A78-93A3-4364-AEBD-A086BA44884A}" presName="composite1" presStyleCnt="0"/>
      <dgm:spPr/>
    </dgm:pt>
    <dgm:pt modelId="{AFD95B63-8752-4E75-A190-A02AF79AABC2}" type="pres">
      <dgm:prSet presAssocID="{9E364A78-93A3-4364-AEBD-A086BA44884A}" presName="dummyNode1" presStyleLbl="node1" presStyleIdx="3" presStyleCnt="6"/>
      <dgm:spPr/>
    </dgm:pt>
    <dgm:pt modelId="{D658DB77-780F-4C7D-90EA-EC4D41A7B1A7}" type="pres">
      <dgm:prSet presAssocID="{9E364A78-93A3-4364-AEBD-A086BA44884A}" presName="childNode1" presStyleLbl="bgAcc1" presStyleIdx="4" presStyleCnt="6" custScaleY="176166" custLinFactNeighborX="1857" custLinFactNeighborY="-32421">
        <dgm:presLayoutVars>
          <dgm:bulletEnabled val="1"/>
        </dgm:presLayoutVars>
      </dgm:prSet>
      <dgm:spPr/>
      <dgm:t>
        <a:bodyPr/>
        <a:lstStyle/>
        <a:p>
          <a:endParaRPr lang="en-US"/>
        </a:p>
      </dgm:t>
    </dgm:pt>
    <dgm:pt modelId="{B6D40E73-6E21-43ED-B4B2-F568888665C6}" type="pres">
      <dgm:prSet presAssocID="{9E364A78-93A3-4364-AEBD-A086BA44884A}" presName="childNode1tx" presStyleLbl="bgAcc1" presStyleIdx="4" presStyleCnt="6">
        <dgm:presLayoutVars>
          <dgm:bulletEnabled val="1"/>
        </dgm:presLayoutVars>
      </dgm:prSet>
      <dgm:spPr/>
      <dgm:t>
        <a:bodyPr/>
        <a:lstStyle/>
        <a:p>
          <a:endParaRPr lang="en-US"/>
        </a:p>
      </dgm:t>
    </dgm:pt>
    <dgm:pt modelId="{BD73FC84-C4A2-4AC5-A669-C7D384998690}" type="pres">
      <dgm:prSet presAssocID="{9E364A78-93A3-4364-AEBD-A086BA44884A}" presName="parentNode1" presStyleLbl="node1" presStyleIdx="4" presStyleCnt="6" custScaleX="131143" custScaleY="131775" custLinFactNeighborX="-7339" custLinFactNeighborY="79904">
        <dgm:presLayoutVars>
          <dgm:chMax val="1"/>
          <dgm:bulletEnabled val="1"/>
        </dgm:presLayoutVars>
      </dgm:prSet>
      <dgm:spPr/>
      <dgm:t>
        <a:bodyPr/>
        <a:lstStyle/>
        <a:p>
          <a:endParaRPr lang="en-US"/>
        </a:p>
      </dgm:t>
    </dgm:pt>
    <dgm:pt modelId="{70E6E222-D57F-4C45-B324-A7E1E035CD98}" type="pres">
      <dgm:prSet presAssocID="{9E364A78-93A3-4364-AEBD-A086BA44884A}" presName="connSite1" presStyleCnt="0"/>
      <dgm:spPr/>
    </dgm:pt>
    <dgm:pt modelId="{B4841335-E3E9-45A1-AC72-640DE4834025}" type="pres">
      <dgm:prSet presAssocID="{882AC297-A6D2-4B8D-A166-D1B7FD40D518}" presName="Name9" presStyleLbl="sibTrans2D1" presStyleIdx="4" presStyleCnt="5"/>
      <dgm:spPr/>
      <dgm:t>
        <a:bodyPr/>
        <a:lstStyle/>
        <a:p>
          <a:endParaRPr lang="en-US"/>
        </a:p>
      </dgm:t>
    </dgm:pt>
    <dgm:pt modelId="{5BB67373-9D2D-4EAB-BF93-434B01F3D789}" type="pres">
      <dgm:prSet presAssocID="{D685BDF4-0E2B-4DB1-919A-09C85F33F1B5}" presName="composite2" presStyleCnt="0"/>
      <dgm:spPr/>
    </dgm:pt>
    <dgm:pt modelId="{224FBDCB-0DF2-41B3-B0E7-F3D84E28D08B}" type="pres">
      <dgm:prSet presAssocID="{D685BDF4-0E2B-4DB1-919A-09C85F33F1B5}" presName="dummyNode2" presStyleLbl="node1" presStyleIdx="4" presStyleCnt="6"/>
      <dgm:spPr/>
    </dgm:pt>
    <dgm:pt modelId="{B5DB2773-62B9-4BA7-8176-0B360F655C14}" type="pres">
      <dgm:prSet presAssocID="{D685BDF4-0E2B-4DB1-919A-09C85F33F1B5}" presName="childNode2" presStyleLbl="bgAcc1" presStyleIdx="5" presStyleCnt="6" custScaleY="208197" custLinFactNeighborX="-1466" custLinFactNeighborY="-6145">
        <dgm:presLayoutVars>
          <dgm:bulletEnabled val="1"/>
        </dgm:presLayoutVars>
      </dgm:prSet>
      <dgm:spPr/>
      <dgm:t>
        <a:bodyPr/>
        <a:lstStyle/>
        <a:p>
          <a:endParaRPr lang="en-US"/>
        </a:p>
      </dgm:t>
    </dgm:pt>
    <dgm:pt modelId="{0D56B378-2859-425E-9788-62BAC650498D}" type="pres">
      <dgm:prSet presAssocID="{D685BDF4-0E2B-4DB1-919A-09C85F33F1B5}" presName="childNode2tx" presStyleLbl="bgAcc1" presStyleIdx="5" presStyleCnt="6">
        <dgm:presLayoutVars>
          <dgm:bulletEnabled val="1"/>
        </dgm:presLayoutVars>
      </dgm:prSet>
      <dgm:spPr/>
      <dgm:t>
        <a:bodyPr/>
        <a:lstStyle/>
        <a:p>
          <a:endParaRPr lang="en-US"/>
        </a:p>
      </dgm:t>
    </dgm:pt>
    <dgm:pt modelId="{8A616EAF-FBC3-4580-834B-3A902A210E1E}" type="pres">
      <dgm:prSet presAssocID="{D685BDF4-0E2B-4DB1-919A-09C85F33F1B5}" presName="parentNode2" presStyleLbl="node1" presStyleIdx="5" presStyleCnt="6" custScaleX="117793" custScaleY="136568" custLinFactNeighborX="-18672" custLinFactNeighborY="-71584">
        <dgm:presLayoutVars>
          <dgm:chMax val="0"/>
          <dgm:bulletEnabled val="1"/>
        </dgm:presLayoutVars>
      </dgm:prSet>
      <dgm:spPr/>
      <dgm:t>
        <a:bodyPr/>
        <a:lstStyle/>
        <a:p>
          <a:endParaRPr lang="en-US"/>
        </a:p>
      </dgm:t>
    </dgm:pt>
    <dgm:pt modelId="{C322507C-792D-495F-9F44-58D176700D30}" type="pres">
      <dgm:prSet presAssocID="{D685BDF4-0E2B-4DB1-919A-09C85F33F1B5}" presName="connSite2" presStyleCnt="0"/>
      <dgm:spPr/>
    </dgm:pt>
  </dgm:ptLst>
  <dgm:cxnLst>
    <dgm:cxn modelId="{136EB06F-4662-493F-A2E3-77CBABA37C21}" type="presOf" srcId="{F5C9FBB5-811D-4946-8893-6A3510F587AA}" destId="{0D56B378-2859-425E-9788-62BAC650498D}" srcOrd="1" destOrd="0" presId="urn:microsoft.com/office/officeart/2005/8/layout/hProcess4"/>
    <dgm:cxn modelId="{92476998-8D41-4482-A2B6-388DFFBB936A}" type="presOf" srcId="{CF396C3F-C212-48D8-A92C-642D9CBC85E5}" destId="{D74712D6-4A25-467A-A8E0-4A03F100A3BD}" srcOrd="0" destOrd="0" presId="urn:microsoft.com/office/officeart/2005/8/layout/hProcess4"/>
    <dgm:cxn modelId="{A98607C9-936D-4C09-A4F2-4C0B36282BE3}" type="presOf" srcId="{6472FB0F-81D0-4351-99F6-2F8D6C760B3A}" destId="{5264EBE0-4F5B-4F9B-BE91-DD58230E85DD}" srcOrd="0" destOrd="3" presId="urn:microsoft.com/office/officeart/2005/8/layout/hProcess4"/>
    <dgm:cxn modelId="{61CAC5DB-8FBF-42CA-80BE-25E3F9291931}" srcId="{39028CE5-7A39-4D7F-995F-AD235A17CD8B}" destId="{D866BE1A-E051-40B6-A47E-250B27542DDA}" srcOrd="1" destOrd="0" parTransId="{9B489A62-D3C4-4087-B287-69AF1E1CD4A3}" sibTransId="{F9BACFD4-E943-407A-B90B-5F2BE6D961F5}"/>
    <dgm:cxn modelId="{9A23B7AB-4E8B-4EC9-BCEB-0E44DD88A01C}" type="presOf" srcId="{25A14143-9B87-4FF2-B7DF-F7F7E6A7553F}" destId="{D658DB77-780F-4C7D-90EA-EC4D41A7B1A7}" srcOrd="0" destOrd="2" presId="urn:microsoft.com/office/officeart/2005/8/layout/hProcess4"/>
    <dgm:cxn modelId="{6DA277ED-C1E7-4EC3-8208-24C212F32F32}" srcId="{3667C0D5-D531-4A30-9C73-7576845E686D}" destId="{00A2D001-1D79-4503-B997-36F8787312E9}" srcOrd="0" destOrd="0" parTransId="{6BF7FA9E-3DE2-4085-BB63-5B28EAA3161D}" sibTransId="{3B579A17-28A8-43BD-A99E-F2BB585F6C48}"/>
    <dgm:cxn modelId="{A043ACA0-1318-45BF-A7BE-5F3658C409CB}" type="presOf" srcId="{39028CE5-7A39-4D7F-995F-AD235A17CD8B}" destId="{D80A0310-A6DD-4B26-8FCA-CF305B6984A7}" srcOrd="0" destOrd="0" presId="urn:microsoft.com/office/officeart/2005/8/layout/hProcess4"/>
    <dgm:cxn modelId="{D9DDAD0F-D1DE-4B5C-BEA8-9DD2DC3ABB9E}" type="presOf" srcId="{00A2D001-1D79-4503-B997-36F8787312E9}" destId="{299FD118-FD89-47E3-8B15-A8F3E7DB51F6}" srcOrd="1" destOrd="0" presId="urn:microsoft.com/office/officeart/2005/8/layout/hProcess4"/>
    <dgm:cxn modelId="{DDD28388-9725-4204-87F6-789F781B01B1}" type="presOf" srcId="{9E364A78-93A3-4364-AEBD-A086BA44884A}" destId="{BD73FC84-C4A2-4AC5-A669-C7D384998690}" srcOrd="0" destOrd="0" presId="urn:microsoft.com/office/officeart/2005/8/layout/hProcess4"/>
    <dgm:cxn modelId="{CD7C62C0-3331-4CB5-8F4B-7A0A337FDAA9}" type="presOf" srcId="{FF8B9188-756D-4981-B9E1-C6BA292A7B5E}" destId="{D658DB77-780F-4C7D-90EA-EC4D41A7B1A7}" srcOrd="0" destOrd="1" presId="urn:microsoft.com/office/officeart/2005/8/layout/hProcess4"/>
    <dgm:cxn modelId="{A101B249-3662-45C6-AA64-8E6FF5FCC066}" type="presOf" srcId="{70E72409-B2D0-4A28-9D2D-56E052C154C3}" destId="{CD3D89BF-B959-437E-B221-CED91AE93519}" srcOrd="0" destOrd="1" presId="urn:microsoft.com/office/officeart/2005/8/layout/hProcess4"/>
    <dgm:cxn modelId="{8D07305E-6DAD-483D-864C-6AA69361A282}" type="presOf" srcId="{0E8786AA-BC66-4C39-B675-1126DE5A4706}" destId="{680358ED-44E0-4614-8585-14CCD4961E89}" srcOrd="1" destOrd="0" presId="urn:microsoft.com/office/officeart/2005/8/layout/hProcess4"/>
    <dgm:cxn modelId="{908721B5-6068-4C17-A0EB-C8AFEADA87C7}" type="presOf" srcId="{38E24188-29A8-42C2-98F4-D7F91E8714A0}" destId="{FB38F4D6-3276-4828-8E2C-FA3FC5C8C07A}" srcOrd="0" destOrd="0" presId="urn:microsoft.com/office/officeart/2005/8/layout/hProcess4"/>
    <dgm:cxn modelId="{3EE72486-C6DC-475D-9A46-9A7A660C32A8}" type="presOf" srcId="{444A4C20-DA06-46B2-B4A2-513EFAD3E843}" destId="{D236E6F1-DFBB-4A1D-AB91-E3314978D516}" srcOrd="0" destOrd="0" presId="urn:microsoft.com/office/officeart/2005/8/layout/hProcess4"/>
    <dgm:cxn modelId="{75AA580B-9B0E-4565-AB16-13FE9DA73D90}" type="presOf" srcId="{F0A80EDE-0ECF-4481-9FC5-1EEA0B9231D3}" destId="{B5DB2773-62B9-4BA7-8176-0B360F655C14}" srcOrd="0" destOrd="1" presId="urn:microsoft.com/office/officeart/2005/8/layout/hProcess4"/>
    <dgm:cxn modelId="{CBDB5622-44A8-4487-B1FE-F77FC5FE57FB}" type="presOf" srcId="{2AF89CAF-7162-47DF-9874-6BC4ECCEF562}" destId="{5264EBE0-4F5B-4F9B-BE91-DD58230E85DD}" srcOrd="0" destOrd="1" presId="urn:microsoft.com/office/officeart/2005/8/layout/hProcess4"/>
    <dgm:cxn modelId="{9AA1D15E-2C8D-4B65-81D9-9E9E40EDD705}" type="presOf" srcId="{70E72409-B2D0-4A28-9D2D-56E052C154C3}" destId="{680358ED-44E0-4614-8585-14CCD4961E89}" srcOrd="1" destOrd="1" presId="urn:microsoft.com/office/officeart/2005/8/layout/hProcess4"/>
    <dgm:cxn modelId="{FCAB1330-0477-4187-92CA-84C0D6964AFD}" srcId="{8DC16966-AE81-4C03-A98C-4FA626D32C4D}" destId="{9E364A78-93A3-4364-AEBD-A086BA44884A}" srcOrd="4" destOrd="0" parTransId="{90764B99-C6E3-4FC5-9B66-7FEE8C14EAC1}" sibTransId="{882AC297-A6D2-4B8D-A166-D1B7FD40D518}"/>
    <dgm:cxn modelId="{EC48068D-7E29-4F05-B587-0B9D652443EF}" type="presOf" srcId="{99C14E6B-F8FB-4BFF-AEAD-AE645DA156F0}" destId="{F3372B6F-A243-4142-A812-C5E9B9B38375}" srcOrd="0" destOrd="0" presId="urn:microsoft.com/office/officeart/2005/8/layout/hProcess4"/>
    <dgm:cxn modelId="{BE11F1BA-13A3-4F7E-9EDE-4D65E84F3148}" srcId="{D685BDF4-0E2B-4DB1-919A-09C85F33F1B5}" destId="{F0A80EDE-0ECF-4481-9FC5-1EEA0B9231D3}" srcOrd="1" destOrd="0" parTransId="{9885393E-DB54-4A60-B3E2-2FA9599C2AF0}" sibTransId="{2F28E849-4B90-4020-8E1F-163A2605B4E3}"/>
    <dgm:cxn modelId="{2B84BD30-1D28-48F1-ACE8-89D990677EAB}" srcId="{8DC16966-AE81-4C03-A98C-4FA626D32C4D}" destId="{39028CE5-7A39-4D7F-995F-AD235A17CD8B}" srcOrd="1" destOrd="0" parTransId="{ECDA9982-39C4-4652-B08E-DB098786D7F7}" sibTransId="{CF396C3F-C212-48D8-A92C-642D9CBC85E5}"/>
    <dgm:cxn modelId="{14CD7703-D2DE-4124-A429-9BDB721EAF42}" type="presOf" srcId="{3667C0D5-D531-4A30-9C73-7576845E686D}" destId="{61392416-933C-4AA2-94E3-359EB576A78D}" srcOrd="0" destOrd="0" presId="urn:microsoft.com/office/officeart/2005/8/layout/hProcess4"/>
    <dgm:cxn modelId="{FF6DCC38-E3A8-4F38-BDED-66EF0A60CEED}" type="presOf" srcId="{8DC16966-AE81-4C03-A98C-4FA626D32C4D}" destId="{71F17A02-A4BF-4F06-8EC6-891CC2C68229}" srcOrd="0" destOrd="0" presId="urn:microsoft.com/office/officeart/2005/8/layout/hProcess4"/>
    <dgm:cxn modelId="{1D4A281D-4D44-453F-96C4-AA0BE66CB76A}" type="presOf" srcId="{13837698-336A-4345-94FA-98230AF14EB8}" destId="{F3372B6F-A243-4142-A812-C5E9B9B38375}" srcOrd="0" destOrd="2" presId="urn:microsoft.com/office/officeart/2005/8/layout/hProcess4"/>
    <dgm:cxn modelId="{FF25BF3A-F7ED-49EA-BFD2-8CDC3BE2386F}" type="presOf" srcId="{AA25BB3E-8461-44AE-B826-201009D050C0}" destId="{0A174DBC-E9E3-4076-A372-9F3EA5954B9E}" srcOrd="0" destOrd="0" presId="urn:microsoft.com/office/officeart/2005/8/layout/hProcess4"/>
    <dgm:cxn modelId="{3C581B8F-B5CB-4629-89B0-B909E82E111C}" type="presOf" srcId="{D866BE1A-E051-40B6-A47E-250B27542DDA}" destId="{D236E6F1-DFBB-4A1D-AB91-E3314978D516}" srcOrd="0" destOrd="1" presId="urn:microsoft.com/office/officeart/2005/8/layout/hProcess4"/>
    <dgm:cxn modelId="{193B7962-B359-4233-9AEB-65249E045CF2}" type="presOf" srcId="{F5C9FBB5-811D-4946-8893-6A3510F587AA}" destId="{B5DB2773-62B9-4BA7-8176-0B360F655C14}" srcOrd="0" destOrd="0" presId="urn:microsoft.com/office/officeart/2005/8/layout/hProcess4"/>
    <dgm:cxn modelId="{9AB6F5D4-DBE9-4E77-BDE9-BC426D6547B6}" srcId="{9E364A78-93A3-4364-AEBD-A086BA44884A}" destId="{25A14143-9B87-4FF2-B7DF-F7F7E6A7553F}" srcOrd="2" destOrd="0" parTransId="{C908F72E-BF2A-4D52-AEB6-02B0810E3020}" sibTransId="{24D0B5FB-7B4D-46A3-8182-048814F35FB8}"/>
    <dgm:cxn modelId="{FD22842A-6229-401F-A859-9B460C492300}" type="presOf" srcId="{4544B7FF-8EC4-4664-8E92-692D8D6663C8}" destId="{5264EBE0-4F5B-4F9B-BE91-DD58230E85DD}" srcOrd="0" destOrd="2" presId="urn:microsoft.com/office/officeart/2005/8/layout/hProcess4"/>
    <dgm:cxn modelId="{A4167D0D-9CCE-48D1-BE9D-123EE722B827}" srcId="{8DC16966-AE81-4C03-A98C-4FA626D32C4D}" destId="{3667C0D5-D531-4A30-9C73-7576845E686D}" srcOrd="3" destOrd="0" parTransId="{1652C180-6A3B-4D71-8DFD-C2BD86268527}" sibTransId="{08537FA7-07D2-450A-8084-EE9DE898342A}"/>
    <dgm:cxn modelId="{ABA214E6-4614-47A1-B5DE-3842583563D4}" type="presOf" srcId="{F0A80EDE-0ECF-4481-9FC5-1EEA0B9231D3}" destId="{0D56B378-2859-425E-9788-62BAC650498D}" srcOrd="1" destOrd="1" presId="urn:microsoft.com/office/officeart/2005/8/layout/hProcess4"/>
    <dgm:cxn modelId="{C7B1B250-7157-47E4-8AEA-34E1119A061A}" type="presOf" srcId="{25A14143-9B87-4FF2-B7DF-F7F7E6A7553F}" destId="{B6D40E73-6E21-43ED-B4B2-F568888665C6}" srcOrd="1" destOrd="2" presId="urn:microsoft.com/office/officeart/2005/8/layout/hProcess4"/>
    <dgm:cxn modelId="{DE976D85-C9A7-4FD7-8DAB-9EF3D8C7E6B9}" srcId="{0C4E31EC-3434-4029-8FBE-43A0EEFA5480}" destId="{70E72409-B2D0-4A28-9D2D-56E052C154C3}" srcOrd="1" destOrd="0" parTransId="{43EE7B88-2D07-422C-B344-008784964A82}" sibTransId="{A6874B68-F6B7-4F17-8F94-F6D63C8BE09A}"/>
    <dgm:cxn modelId="{E3004611-32D9-45F9-B94C-1C674E1858AE}" type="presOf" srcId="{882AC297-A6D2-4B8D-A166-D1B7FD40D518}" destId="{B4841335-E3E9-45A1-AC72-640DE4834025}" srcOrd="0" destOrd="0" presId="urn:microsoft.com/office/officeart/2005/8/layout/hProcess4"/>
    <dgm:cxn modelId="{FEDF69C1-DDE7-4748-B4A8-EFA326D16F94}" srcId="{8DC16966-AE81-4C03-A98C-4FA626D32C4D}" destId="{353BE30E-CDF6-4173-9F6D-07714A8CBB03}" srcOrd="0" destOrd="0" parTransId="{6810DC0B-3A1E-4B1F-9B3C-BD3E186472DE}" sibTransId="{AA25BB3E-8461-44AE-B826-201009D050C0}"/>
    <dgm:cxn modelId="{40C246C0-2E25-441C-9785-D6BD0E060901}" type="presOf" srcId="{99C14E6B-F8FB-4BFF-AEAD-AE645DA156F0}" destId="{7DC83814-FF10-4AC0-B783-AEEAB924FBAD}" srcOrd="1" destOrd="0" presId="urn:microsoft.com/office/officeart/2005/8/layout/hProcess4"/>
    <dgm:cxn modelId="{79CE6F33-DDAA-4169-9267-E133FED7464D}" type="presOf" srcId="{4544B7FF-8EC4-4664-8E92-692D8D6663C8}" destId="{299FD118-FD89-47E3-8B15-A8F3E7DB51F6}" srcOrd="1" destOrd="2" presId="urn:microsoft.com/office/officeart/2005/8/layout/hProcess4"/>
    <dgm:cxn modelId="{03771A6D-41BC-463C-8C67-42595004CA3D}" type="presOf" srcId="{08537FA7-07D2-450A-8084-EE9DE898342A}" destId="{20F68187-0F41-4728-9F5A-F78F8C41B88B}" srcOrd="0" destOrd="0" presId="urn:microsoft.com/office/officeart/2005/8/layout/hProcess4"/>
    <dgm:cxn modelId="{4F4A4C84-5434-499A-B393-D3FDFC583996}" type="presOf" srcId="{0E8786AA-BC66-4C39-B675-1126DE5A4706}" destId="{CD3D89BF-B959-437E-B221-CED91AE93519}" srcOrd="0" destOrd="0" presId="urn:microsoft.com/office/officeart/2005/8/layout/hProcess4"/>
    <dgm:cxn modelId="{F5FEF481-8A07-40D2-BF41-15F2A789A4A6}" type="presOf" srcId="{FF8B9188-756D-4981-B9E1-C6BA292A7B5E}" destId="{B6D40E73-6E21-43ED-B4B2-F568888665C6}" srcOrd="1" destOrd="1" presId="urn:microsoft.com/office/officeart/2005/8/layout/hProcess4"/>
    <dgm:cxn modelId="{6D7834C6-1FB7-40FF-BCDA-59839868AADB}" type="presOf" srcId="{13837698-336A-4345-94FA-98230AF14EB8}" destId="{7DC83814-FF10-4AC0-B783-AEEAB924FBAD}" srcOrd="1" destOrd="2" presId="urn:microsoft.com/office/officeart/2005/8/layout/hProcess4"/>
    <dgm:cxn modelId="{6ADDC404-5BE5-447F-A56E-83A360636606}" srcId="{9E364A78-93A3-4364-AEBD-A086BA44884A}" destId="{4FAF68A2-7FFF-47B4-9F3D-EC2508E0048D}" srcOrd="0" destOrd="0" parTransId="{6E3B199E-CD7C-47EA-A14B-810B9AEDADA0}" sibTransId="{7B245421-2017-4BD5-A9FB-DB7143CB35B9}"/>
    <dgm:cxn modelId="{E2871F04-CB70-4057-ABCF-8C833F72BF74}" type="presOf" srcId="{6472FB0F-81D0-4351-99F6-2F8D6C760B3A}" destId="{299FD118-FD89-47E3-8B15-A8F3E7DB51F6}" srcOrd="1" destOrd="3" presId="urn:microsoft.com/office/officeart/2005/8/layout/hProcess4"/>
    <dgm:cxn modelId="{C0A38178-A54B-439A-AC18-A6E7AA162D62}" srcId="{3667C0D5-D531-4A30-9C73-7576845E686D}" destId="{4544B7FF-8EC4-4664-8E92-692D8D6663C8}" srcOrd="2" destOrd="0" parTransId="{4B1E5EEB-BFD7-4709-A7BC-54E2E346F2A6}" sibTransId="{57975A5B-A888-47C8-8617-EE08F8E3E94B}"/>
    <dgm:cxn modelId="{2D3FF919-287D-4A06-8BF7-2EC694090841}" srcId="{8DC16966-AE81-4C03-A98C-4FA626D32C4D}" destId="{0C4E31EC-3434-4029-8FBE-43A0EEFA5480}" srcOrd="2" destOrd="0" parTransId="{9B0667D3-5AD9-4157-AFA7-9AC0B17F522B}" sibTransId="{38E24188-29A8-42C2-98F4-D7F91E8714A0}"/>
    <dgm:cxn modelId="{D6298184-92E1-4FD6-B296-D51DB8BF8D22}" srcId="{0C4E31EC-3434-4029-8FBE-43A0EEFA5480}" destId="{0E8786AA-BC66-4C39-B675-1126DE5A4706}" srcOrd="0" destOrd="0" parTransId="{EF416963-0ACB-4D7D-836B-2E30CA7AE0C7}" sibTransId="{D7D7AE2D-A13A-4BE9-A8FD-B7962E5DC54A}"/>
    <dgm:cxn modelId="{38472067-D769-4705-B583-2AFF17A340AB}" type="presOf" srcId="{2AF89CAF-7162-47DF-9874-6BC4ECCEF562}" destId="{299FD118-FD89-47E3-8B15-A8F3E7DB51F6}" srcOrd="1" destOrd="1" presId="urn:microsoft.com/office/officeart/2005/8/layout/hProcess4"/>
    <dgm:cxn modelId="{1DC07D93-97F2-4D73-A929-D9ABF201F980}" srcId="{8DC16966-AE81-4C03-A98C-4FA626D32C4D}" destId="{D685BDF4-0E2B-4DB1-919A-09C85F33F1B5}" srcOrd="5" destOrd="0" parTransId="{525BE07C-3F98-4B0F-8764-085C28C44DA4}" sibTransId="{BFF4191B-18BA-44E3-B55F-A62C45DEC67B}"/>
    <dgm:cxn modelId="{1A5CC1B5-5C06-443B-A753-CEB26EBEFF2A}" srcId="{D685BDF4-0E2B-4DB1-919A-09C85F33F1B5}" destId="{F5C9FBB5-811D-4946-8893-6A3510F587AA}" srcOrd="0" destOrd="0" parTransId="{7F046FAE-94E4-48C2-A653-1D7251781335}" sibTransId="{6F0197E3-31E4-46FB-A63D-AAC3EC4FFADF}"/>
    <dgm:cxn modelId="{40FA9163-DA4A-4A4A-936D-D4DFD3915656}" type="presOf" srcId="{4FAF68A2-7FFF-47B4-9F3D-EC2508E0048D}" destId="{D658DB77-780F-4C7D-90EA-EC4D41A7B1A7}" srcOrd="0" destOrd="0" presId="urn:microsoft.com/office/officeart/2005/8/layout/hProcess4"/>
    <dgm:cxn modelId="{4E6B32AD-E57E-40E5-A372-9DA5AC2D176F}" srcId="{3667C0D5-D531-4A30-9C73-7576845E686D}" destId="{6472FB0F-81D0-4351-99F6-2F8D6C760B3A}" srcOrd="3" destOrd="0" parTransId="{9BC8BFA0-9F8D-4101-8D18-3C02CE447656}" sibTransId="{735D1181-B09F-46E5-AD36-3AE2BD118DFC}"/>
    <dgm:cxn modelId="{80AF9C01-D08D-4B89-AB71-BFEC5E9D2DF8}" type="presOf" srcId="{D866BE1A-E051-40B6-A47E-250B27542DDA}" destId="{0EA517B4-C2E9-4FD7-87C7-31E6911E9797}" srcOrd="1" destOrd="1" presId="urn:microsoft.com/office/officeart/2005/8/layout/hProcess4"/>
    <dgm:cxn modelId="{5544B7DD-3038-4251-97F7-0167F3F5EE98}" type="presOf" srcId="{4FAF68A2-7FFF-47B4-9F3D-EC2508E0048D}" destId="{B6D40E73-6E21-43ED-B4B2-F568888665C6}" srcOrd="1" destOrd="0" presId="urn:microsoft.com/office/officeart/2005/8/layout/hProcess4"/>
    <dgm:cxn modelId="{87821B5A-0D1D-49CE-9C26-9B607E315193}" type="presOf" srcId="{353BE30E-CDF6-4173-9F6D-07714A8CBB03}" destId="{A9A30E1B-6EC6-4D27-AAD2-8E63ACA61EAE}" srcOrd="0" destOrd="0" presId="urn:microsoft.com/office/officeart/2005/8/layout/hProcess4"/>
    <dgm:cxn modelId="{5DCE4B60-F096-41B2-BAC2-F3270069601C}" srcId="{353BE30E-CDF6-4173-9F6D-07714A8CBB03}" destId="{99C14E6B-F8FB-4BFF-AEAD-AE645DA156F0}" srcOrd="0" destOrd="0" parTransId="{3E84C427-0F36-4B43-BA7B-509ACDB9FBE2}" sibTransId="{49AAD1DD-33EA-4AF6-AA9D-B1C3777C4490}"/>
    <dgm:cxn modelId="{1E3E2B40-15A0-4E41-9017-99E5C8BEEA53}" type="presOf" srcId="{D3E93989-784D-453E-B992-6AB5D2817E61}" destId="{F3372B6F-A243-4142-A812-C5E9B9B38375}" srcOrd="0" destOrd="1" presId="urn:microsoft.com/office/officeart/2005/8/layout/hProcess4"/>
    <dgm:cxn modelId="{9E7A14F4-EAD0-4776-B9C7-867F79FA574B}" srcId="{353BE30E-CDF6-4173-9F6D-07714A8CBB03}" destId="{D3E93989-784D-453E-B992-6AB5D2817E61}" srcOrd="1" destOrd="0" parTransId="{53823B97-13FC-411E-989D-14F07FD34B4E}" sibTransId="{0CEFF215-9901-4F6B-8BC3-12CC92F7A0DC}"/>
    <dgm:cxn modelId="{D7B84123-4261-475D-A5B6-C35F3B3C4FE1}" type="presOf" srcId="{D685BDF4-0E2B-4DB1-919A-09C85F33F1B5}" destId="{8A616EAF-FBC3-4580-834B-3A902A210E1E}" srcOrd="0" destOrd="0" presId="urn:microsoft.com/office/officeart/2005/8/layout/hProcess4"/>
    <dgm:cxn modelId="{1D885564-B480-42DF-92FF-F74CF39C8803}" type="presOf" srcId="{00A2D001-1D79-4503-B997-36F8787312E9}" destId="{5264EBE0-4F5B-4F9B-BE91-DD58230E85DD}" srcOrd="0" destOrd="0" presId="urn:microsoft.com/office/officeart/2005/8/layout/hProcess4"/>
    <dgm:cxn modelId="{CBDFB0C1-44A8-4266-825E-EE978A1FB551}" srcId="{39028CE5-7A39-4D7F-995F-AD235A17CD8B}" destId="{444A4C20-DA06-46B2-B4A2-513EFAD3E843}" srcOrd="0" destOrd="0" parTransId="{4598D0B4-9158-4316-9E2F-27BA7487FF1D}" sibTransId="{021A5EEB-870C-498C-BFA9-9CCE39D272F3}"/>
    <dgm:cxn modelId="{3899E0C0-E439-470E-960A-CB056777BCEC}" type="presOf" srcId="{444A4C20-DA06-46B2-B4A2-513EFAD3E843}" destId="{0EA517B4-C2E9-4FD7-87C7-31E6911E9797}" srcOrd="1" destOrd="0" presId="urn:microsoft.com/office/officeart/2005/8/layout/hProcess4"/>
    <dgm:cxn modelId="{B34D5B6D-7BCF-42A6-B27E-E0FD58CEB3B5}" srcId="{353BE30E-CDF6-4173-9F6D-07714A8CBB03}" destId="{13837698-336A-4345-94FA-98230AF14EB8}" srcOrd="2" destOrd="0" parTransId="{AA4BC568-A892-49F7-AF0B-4EB5CF38560B}" sibTransId="{7562CC18-EFB0-41FE-BDEC-2DE86586367D}"/>
    <dgm:cxn modelId="{9B225D2B-577A-4207-9AB1-D01A2C37DFBC}" srcId="{3667C0D5-D531-4A30-9C73-7576845E686D}" destId="{2AF89CAF-7162-47DF-9874-6BC4ECCEF562}" srcOrd="1" destOrd="0" parTransId="{834D2C95-AD1A-4517-AD47-C4E596ED51E8}" sibTransId="{D1B10578-7609-4E8C-8E96-F396DC4F53B8}"/>
    <dgm:cxn modelId="{9C7D3388-49A3-47F2-99A9-4FC83F765766}" type="presOf" srcId="{0C4E31EC-3434-4029-8FBE-43A0EEFA5480}" destId="{55A62D88-7ED2-47B6-8B6C-5D57F195B88E}" srcOrd="0" destOrd="0" presId="urn:microsoft.com/office/officeart/2005/8/layout/hProcess4"/>
    <dgm:cxn modelId="{4E0E4EA3-E556-4A64-95D9-445D7ACF902D}" type="presOf" srcId="{D3E93989-784D-453E-B992-6AB5D2817E61}" destId="{7DC83814-FF10-4AC0-B783-AEEAB924FBAD}" srcOrd="1" destOrd="1" presId="urn:microsoft.com/office/officeart/2005/8/layout/hProcess4"/>
    <dgm:cxn modelId="{8A17CDB8-4CE8-465C-ABB4-FDC0CF8AB7F4}" srcId="{9E364A78-93A3-4364-AEBD-A086BA44884A}" destId="{FF8B9188-756D-4981-B9E1-C6BA292A7B5E}" srcOrd="1" destOrd="0" parTransId="{0DB32BBC-D2FB-4F77-903D-72B5FB2B46E3}" sibTransId="{986BA25E-6F20-4F1F-8819-164265863E8E}"/>
    <dgm:cxn modelId="{51F15250-AF5E-4C22-B841-F26A4B780521}" type="presParOf" srcId="{71F17A02-A4BF-4F06-8EC6-891CC2C68229}" destId="{1F6AF87C-3356-433C-8CB2-4AA202CA70D8}" srcOrd="0" destOrd="0" presId="urn:microsoft.com/office/officeart/2005/8/layout/hProcess4"/>
    <dgm:cxn modelId="{EED683C1-F90C-4826-BE86-5A25D5E956A0}" type="presParOf" srcId="{71F17A02-A4BF-4F06-8EC6-891CC2C68229}" destId="{25380376-B91C-4C1D-B5D0-169BA5654905}" srcOrd="1" destOrd="0" presId="urn:microsoft.com/office/officeart/2005/8/layout/hProcess4"/>
    <dgm:cxn modelId="{65D47CF6-0A52-4456-B87C-976DE849F6AD}" type="presParOf" srcId="{71F17A02-A4BF-4F06-8EC6-891CC2C68229}" destId="{B357B84A-3515-4C2E-B8DB-488B97227412}" srcOrd="2" destOrd="0" presId="urn:microsoft.com/office/officeart/2005/8/layout/hProcess4"/>
    <dgm:cxn modelId="{790AA965-FB45-4A30-A30A-83FE253A46EE}" type="presParOf" srcId="{B357B84A-3515-4C2E-B8DB-488B97227412}" destId="{CC637BC3-EA09-4048-AA22-3DB409C42B97}" srcOrd="0" destOrd="0" presId="urn:microsoft.com/office/officeart/2005/8/layout/hProcess4"/>
    <dgm:cxn modelId="{474E3987-3A38-4BD7-8F48-7235C933E28D}" type="presParOf" srcId="{CC637BC3-EA09-4048-AA22-3DB409C42B97}" destId="{4E17354F-8478-4385-9FAE-BEDC3B004514}" srcOrd="0" destOrd="0" presId="urn:microsoft.com/office/officeart/2005/8/layout/hProcess4"/>
    <dgm:cxn modelId="{1B8BEFA6-2D57-47F5-968E-C5F30A45472F}" type="presParOf" srcId="{CC637BC3-EA09-4048-AA22-3DB409C42B97}" destId="{F3372B6F-A243-4142-A812-C5E9B9B38375}" srcOrd="1" destOrd="0" presId="urn:microsoft.com/office/officeart/2005/8/layout/hProcess4"/>
    <dgm:cxn modelId="{8DA75199-2F18-4F66-887A-3EDBA4A34951}" type="presParOf" srcId="{CC637BC3-EA09-4048-AA22-3DB409C42B97}" destId="{7DC83814-FF10-4AC0-B783-AEEAB924FBAD}" srcOrd="2" destOrd="0" presId="urn:microsoft.com/office/officeart/2005/8/layout/hProcess4"/>
    <dgm:cxn modelId="{A421DDD1-898F-4B4B-9EDE-066A615426E4}" type="presParOf" srcId="{CC637BC3-EA09-4048-AA22-3DB409C42B97}" destId="{A9A30E1B-6EC6-4D27-AAD2-8E63ACA61EAE}" srcOrd="3" destOrd="0" presId="urn:microsoft.com/office/officeart/2005/8/layout/hProcess4"/>
    <dgm:cxn modelId="{AF44E59A-AEEB-4AD4-8364-3CE3582DA0B4}" type="presParOf" srcId="{CC637BC3-EA09-4048-AA22-3DB409C42B97}" destId="{3A54C3E5-983E-4C50-AA70-A18438C883BA}" srcOrd="4" destOrd="0" presId="urn:microsoft.com/office/officeart/2005/8/layout/hProcess4"/>
    <dgm:cxn modelId="{A2BA0078-918E-4C0F-8824-CEC40EC2906F}" type="presParOf" srcId="{B357B84A-3515-4C2E-B8DB-488B97227412}" destId="{0A174DBC-E9E3-4076-A372-9F3EA5954B9E}" srcOrd="1" destOrd="0" presId="urn:microsoft.com/office/officeart/2005/8/layout/hProcess4"/>
    <dgm:cxn modelId="{4648FE44-E8A1-4F43-A57D-EF6E3B309E21}" type="presParOf" srcId="{B357B84A-3515-4C2E-B8DB-488B97227412}" destId="{B0592BA8-6D51-4314-BDAF-076ABB604B40}" srcOrd="2" destOrd="0" presId="urn:microsoft.com/office/officeart/2005/8/layout/hProcess4"/>
    <dgm:cxn modelId="{31375D43-BDEB-4CD2-BFE1-49561C20B19A}" type="presParOf" srcId="{B0592BA8-6D51-4314-BDAF-076ABB604B40}" destId="{F500B79D-FDF5-4B4A-B69D-FC0ABD56CB98}" srcOrd="0" destOrd="0" presId="urn:microsoft.com/office/officeart/2005/8/layout/hProcess4"/>
    <dgm:cxn modelId="{EE01E673-BEDF-45DD-9562-BE735512F858}" type="presParOf" srcId="{B0592BA8-6D51-4314-BDAF-076ABB604B40}" destId="{D236E6F1-DFBB-4A1D-AB91-E3314978D516}" srcOrd="1" destOrd="0" presId="urn:microsoft.com/office/officeart/2005/8/layout/hProcess4"/>
    <dgm:cxn modelId="{3ED6FC83-33FE-4B45-9249-64EE8B290771}" type="presParOf" srcId="{B0592BA8-6D51-4314-BDAF-076ABB604B40}" destId="{0EA517B4-C2E9-4FD7-87C7-31E6911E9797}" srcOrd="2" destOrd="0" presId="urn:microsoft.com/office/officeart/2005/8/layout/hProcess4"/>
    <dgm:cxn modelId="{9C100DCB-E97D-486C-BDED-279DB97CA495}" type="presParOf" srcId="{B0592BA8-6D51-4314-BDAF-076ABB604B40}" destId="{D80A0310-A6DD-4B26-8FCA-CF305B6984A7}" srcOrd="3" destOrd="0" presId="urn:microsoft.com/office/officeart/2005/8/layout/hProcess4"/>
    <dgm:cxn modelId="{EC4B99AC-534F-4D1A-9332-8CE27C366F3C}" type="presParOf" srcId="{B0592BA8-6D51-4314-BDAF-076ABB604B40}" destId="{DC823AE6-69A5-4BBC-8556-5F7562543B8B}" srcOrd="4" destOrd="0" presId="urn:microsoft.com/office/officeart/2005/8/layout/hProcess4"/>
    <dgm:cxn modelId="{31943BD0-BC88-4524-B1FD-F271BCE978A6}" type="presParOf" srcId="{B357B84A-3515-4C2E-B8DB-488B97227412}" destId="{D74712D6-4A25-467A-A8E0-4A03F100A3BD}" srcOrd="3" destOrd="0" presId="urn:microsoft.com/office/officeart/2005/8/layout/hProcess4"/>
    <dgm:cxn modelId="{5721B4A7-278E-4888-8118-5816B7422BD3}" type="presParOf" srcId="{B357B84A-3515-4C2E-B8DB-488B97227412}" destId="{5B18B140-C590-4B21-AAC9-CFDD2ED99643}" srcOrd="4" destOrd="0" presId="urn:microsoft.com/office/officeart/2005/8/layout/hProcess4"/>
    <dgm:cxn modelId="{2F6B1A9E-EF60-4EF1-8E95-0487ACB97A88}" type="presParOf" srcId="{5B18B140-C590-4B21-AAC9-CFDD2ED99643}" destId="{AE00BD2C-13C2-4D56-91D0-7500FB909DAB}" srcOrd="0" destOrd="0" presId="urn:microsoft.com/office/officeart/2005/8/layout/hProcess4"/>
    <dgm:cxn modelId="{82392EDD-4B61-4224-B53F-47F415B91E9D}" type="presParOf" srcId="{5B18B140-C590-4B21-AAC9-CFDD2ED99643}" destId="{CD3D89BF-B959-437E-B221-CED91AE93519}" srcOrd="1" destOrd="0" presId="urn:microsoft.com/office/officeart/2005/8/layout/hProcess4"/>
    <dgm:cxn modelId="{ED072FDE-3844-4012-9E10-08E144E24D73}" type="presParOf" srcId="{5B18B140-C590-4B21-AAC9-CFDD2ED99643}" destId="{680358ED-44E0-4614-8585-14CCD4961E89}" srcOrd="2" destOrd="0" presId="urn:microsoft.com/office/officeart/2005/8/layout/hProcess4"/>
    <dgm:cxn modelId="{4AE82C7F-BECD-44D4-AB9C-0804DA2DAF24}" type="presParOf" srcId="{5B18B140-C590-4B21-AAC9-CFDD2ED99643}" destId="{55A62D88-7ED2-47B6-8B6C-5D57F195B88E}" srcOrd="3" destOrd="0" presId="urn:microsoft.com/office/officeart/2005/8/layout/hProcess4"/>
    <dgm:cxn modelId="{56D50EA1-4AD2-46AD-91C9-46CC85FFD139}" type="presParOf" srcId="{5B18B140-C590-4B21-AAC9-CFDD2ED99643}" destId="{2EB1A328-F913-46B5-850E-F8E6485B9C6C}" srcOrd="4" destOrd="0" presId="urn:microsoft.com/office/officeart/2005/8/layout/hProcess4"/>
    <dgm:cxn modelId="{A5F25EA0-C09D-4CB0-A6C6-52E380AAD43E}" type="presParOf" srcId="{B357B84A-3515-4C2E-B8DB-488B97227412}" destId="{FB38F4D6-3276-4828-8E2C-FA3FC5C8C07A}" srcOrd="5" destOrd="0" presId="urn:microsoft.com/office/officeart/2005/8/layout/hProcess4"/>
    <dgm:cxn modelId="{416F3196-A3E7-4C90-A47D-38D3EE20EE66}" type="presParOf" srcId="{B357B84A-3515-4C2E-B8DB-488B97227412}" destId="{FEF20F79-C594-4F0D-B65C-C25F03395A3D}" srcOrd="6" destOrd="0" presId="urn:microsoft.com/office/officeart/2005/8/layout/hProcess4"/>
    <dgm:cxn modelId="{9B0F49B5-FE1F-4A66-AEA3-33C62E28D5E0}" type="presParOf" srcId="{FEF20F79-C594-4F0D-B65C-C25F03395A3D}" destId="{DE3880BB-65CF-41BC-B956-10212242DC42}" srcOrd="0" destOrd="0" presId="urn:microsoft.com/office/officeart/2005/8/layout/hProcess4"/>
    <dgm:cxn modelId="{A30CBFE4-6609-4F80-AD5B-3929800A419A}" type="presParOf" srcId="{FEF20F79-C594-4F0D-B65C-C25F03395A3D}" destId="{5264EBE0-4F5B-4F9B-BE91-DD58230E85DD}" srcOrd="1" destOrd="0" presId="urn:microsoft.com/office/officeart/2005/8/layout/hProcess4"/>
    <dgm:cxn modelId="{349E88AB-0951-4926-AC88-F440576144FA}" type="presParOf" srcId="{FEF20F79-C594-4F0D-B65C-C25F03395A3D}" destId="{299FD118-FD89-47E3-8B15-A8F3E7DB51F6}" srcOrd="2" destOrd="0" presId="urn:microsoft.com/office/officeart/2005/8/layout/hProcess4"/>
    <dgm:cxn modelId="{00268C05-6046-43CA-8A1F-5E0C40E82D5E}" type="presParOf" srcId="{FEF20F79-C594-4F0D-B65C-C25F03395A3D}" destId="{61392416-933C-4AA2-94E3-359EB576A78D}" srcOrd="3" destOrd="0" presId="urn:microsoft.com/office/officeart/2005/8/layout/hProcess4"/>
    <dgm:cxn modelId="{1765EA0F-C2F2-4625-B115-A48126EC6486}" type="presParOf" srcId="{FEF20F79-C594-4F0D-B65C-C25F03395A3D}" destId="{E13D07A4-5C73-4CD1-B631-3F3B449309D7}" srcOrd="4" destOrd="0" presId="urn:microsoft.com/office/officeart/2005/8/layout/hProcess4"/>
    <dgm:cxn modelId="{F7B80434-AB85-4415-896E-2B639526A0F6}" type="presParOf" srcId="{B357B84A-3515-4C2E-B8DB-488B97227412}" destId="{20F68187-0F41-4728-9F5A-F78F8C41B88B}" srcOrd="7" destOrd="0" presId="urn:microsoft.com/office/officeart/2005/8/layout/hProcess4"/>
    <dgm:cxn modelId="{FA31A53A-0DA8-42FF-A160-05FAD8561C00}" type="presParOf" srcId="{B357B84A-3515-4C2E-B8DB-488B97227412}" destId="{997FE6E0-CB89-4410-8EC3-407B4307A818}" srcOrd="8" destOrd="0" presId="urn:microsoft.com/office/officeart/2005/8/layout/hProcess4"/>
    <dgm:cxn modelId="{98E0E45F-A6CD-4775-9504-744C4B06F592}" type="presParOf" srcId="{997FE6E0-CB89-4410-8EC3-407B4307A818}" destId="{AFD95B63-8752-4E75-A190-A02AF79AABC2}" srcOrd="0" destOrd="0" presId="urn:microsoft.com/office/officeart/2005/8/layout/hProcess4"/>
    <dgm:cxn modelId="{C7DD14E2-3A90-4AD9-BB8F-ECBB2A570F4E}" type="presParOf" srcId="{997FE6E0-CB89-4410-8EC3-407B4307A818}" destId="{D658DB77-780F-4C7D-90EA-EC4D41A7B1A7}" srcOrd="1" destOrd="0" presId="urn:microsoft.com/office/officeart/2005/8/layout/hProcess4"/>
    <dgm:cxn modelId="{0CE149FA-1B28-43EF-BC1A-6D48D9E72D27}" type="presParOf" srcId="{997FE6E0-CB89-4410-8EC3-407B4307A818}" destId="{B6D40E73-6E21-43ED-B4B2-F568888665C6}" srcOrd="2" destOrd="0" presId="urn:microsoft.com/office/officeart/2005/8/layout/hProcess4"/>
    <dgm:cxn modelId="{B3DFE79E-463D-41AE-A1C5-3D5D13060A5E}" type="presParOf" srcId="{997FE6E0-CB89-4410-8EC3-407B4307A818}" destId="{BD73FC84-C4A2-4AC5-A669-C7D384998690}" srcOrd="3" destOrd="0" presId="urn:microsoft.com/office/officeart/2005/8/layout/hProcess4"/>
    <dgm:cxn modelId="{42471C18-B019-4FEC-94F1-0E12EBDDD958}" type="presParOf" srcId="{997FE6E0-CB89-4410-8EC3-407B4307A818}" destId="{70E6E222-D57F-4C45-B324-A7E1E035CD98}" srcOrd="4" destOrd="0" presId="urn:microsoft.com/office/officeart/2005/8/layout/hProcess4"/>
    <dgm:cxn modelId="{36197E71-2AB6-46AB-9F24-AE4CACA649C3}" type="presParOf" srcId="{B357B84A-3515-4C2E-B8DB-488B97227412}" destId="{B4841335-E3E9-45A1-AC72-640DE4834025}" srcOrd="9" destOrd="0" presId="urn:microsoft.com/office/officeart/2005/8/layout/hProcess4"/>
    <dgm:cxn modelId="{BA3ACC5D-FE64-4A86-9AAB-4323EE224D18}" type="presParOf" srcId="{B357B84A-3515-4C2E-B8DB-488B97227412}" destId="{5BB67373-9D2D-4EAB-BF93-434B01F3D789}" srcOrd="10" destOrd="0" presId="urn:microsoft.com/office/officeart/2005/8/layout/hProcess4"/>
    <dgm:cxn modelId="{18E3B797-B8A5-4E66-93BA-21CC95F621D1}" type="presParOf" srcId="{5BB67373-9D2D-4EAB-BF93-434B01F3D789}" destId="{224FBDCB-0DF2-41B3-B0E7-F3D84E28D08B}" srcOrd="0" destOrd="0" presId="urn:microsoft.com/office/officeart/2005/8/layout/hProcess4"/>
    <dgm:cxn modelId="{C68CDF68-BB20-4F32-B752-7E327BD3FC30}" type="presParOf" srcId="{5BB67373-9D2D-4EAB-BF93-434B01F3D789}" destId="{B5DB2773-62B9-4BA7-8176-0B360F655C14}" srcOrd="1" destOrd="0" presId="urn:microsoft.com/office/officeart/2005/8/layout/hProcess4"/>
    <dgm:cxn modelId="{A7E861D5-6DCC-42AB-A671-4ACFC9BA14A9}" type="presParOf" srcId="{5BB67373-9D2D-4EAB-BF93-434B01F3D789}" destId="{0D56B378-2859-425E-9788-62BAC650498D}" srcOrd="2" destOrd="0" presId="urn:microsoft.com/office/officeart/2005/8/layout/hProcess4"/>
    <dgm:cxn modelId="{29567B8F-5F4A-4C7E-A6AB-C3C5BDC0CFD6}" type="presParOf" srcId="{5BB67373-9D2D-4EAB-BF93-434B01F3D789}" destId="{8A616EAF-FBC3-4580-834B-3A902A210E1E}" srcOrd="3" destOrd="0" presId="urn:microsoft.com/office/officeart/2005/8/layout/hProcess4"/>
    <dgm:cxn modelId="{90DC84C5-5309-4389-A756-AB73F4900006}" type="presParOf" srcId="{5BB67373-9D2D-4EAB-BF93-434B01F3D789}" destId="{C322507C-792D-495F-9F44-58D176700D3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72B6F-A243-4142-A812-C5E9B9B38375}">
      <dsp:nvSpPr>
        <dsp:cNvPr id="0" name=""/>
        <dsp:cNvSpPr/>
      </dsp:nvSpPr>
      <dsp:spPr>
        <a:xfrm>
          <a:off x="97146" y="660893"/>
          <a:ext cx="1339227" cy="189673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b="0" kern="1200" dirty="0" smtClean="0"/>
            <a:t>Application portal opens on website</a:t>
          </a:r>
          <a:endParaRPr lang="en-US" sz="1100" b="0" kern="1200" dirty="0"/>
        </a:p>
        <a:p>
          <a:pPr marL="57150" lvl="1" indent="-57150" algn="l" defTabSz="488950">
            <a:lnSpc>
              <a:spcPct val="90000"/>
            </a:lnSpc>
            <a:spcBef>
              <a:spcPct val="0"/>
            </a:spcBef>
            <a:spcAft>
              <a:spcPct val="15000"/>
            </a:spcAft>
            <a:buChar char="••"/>
          </a:pPr>
          <a:r>
            <a:rPr lang="en-US" sz="1100" b="0" kern="1200" dirty="0" smtClean="0"/>
            <a:t>Pre-applications submitted</a:t>
          </a:r>
          <a:endParaRPr lang="en-US" sz="1100" b="0" kern="1200" dirty="0"/>
        </a:p>
        <a:p>
          <a:pPr marL="57150" lvl="1" indent="-57150" algn="l" defTabSz="488950">
            <a:lnSpc>
              <a:spcPct val="90000"/>
            </a:lnSpc>
            <a:spcBef>
              <a:spcPct val="0"/>
            </a:spcBef>
            <a:spcAft>
              <a:spcPct val="15000"/>
            </a:spcAft>
            <a:buChar char="••"/>
          </a:pPr>
          <a:r>
            <a:rPr lang="en-US" sz="1100" b="0" kern="1200" dirty="0" smtClean="0"/>
            <a:t>DHFF schedules meeting with applicant to discuss pre-application </a:t>
          </a:r>
          <a:endParaRPr lang="en-US" sz="1100" b="0" kern="1200" dirty="0"/>
        </a:p>
      </dsp:txBody>
      <dsp:txXfrm>
        <a:off x="136371" y="700118"/>
        <a:ext cx="1260777" cy="1411841"/>
      </dsp:txXfrm>
    </dsp:sp>
    <dsp:sp modelId="{0A174DBC-E9E3-4076-A372-9F3EA5954B9E}">
      <dsp:nvSpPr>
        <dsp:cNvPr id="0" name=""/>
        <dsp:cNvSpPr/>
      </dsp:nvSpPr>
      <dsp:spPr>
        <a:xfrm>
          <a:off x="539880" y="1528845"/>
          <a:ext cx="1964074" cy="1964074"/>
        </a:xfrm>
        <a:prstGeom prst="leftCircularArrow">
          <a:avLst>
            <a:gd name="adj1" fmla="val 3681"/>
            <a:gd name="adj2" fmla="val 458742"/>
            <a:gd name="adj3" fmla="val 2177135"/>
            <a:gd name="adj4" fmla="val 8967372"/>
            <a:gd name="adj5" fmla="val 429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A30E1B-6EC6-4D27-AAD2-8E63ACA61EAE}">
      <dsp:nvSpPr>
        <dsp:cNvPr id="0" name=""/>
        <dsp:cNvSpPr/>
      </dsp:nvSpPr>
      <dsp:spPr>
        <a:xfrm>
          <a:off x="62867" y="2437327"/>
          <a:ext cx="1361476" cy="5328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Stage 1: </a:t>
          </a:r>
          <a:r>
            <a:rPr lang="en-US" sz="1400" b="1" kern="1200" dirty="0" smtClean="0">
              <a:solidFill>
                <a:schemeClr val="tx1"/>
              </a:solidFill>
            </a:rPr>
            <a:t>Pre-Application </a:t>
          </a:r>
          <a:endParaRPr lang="en-US" sz="1400" b="1" kern="1200" dirty="0">
            <a:solidFill>
              <a:schemeClr val="tx1"/>
            </a:solidFill>
          </a:endParaRPr>
        </a:p>
      </dsp:txBody>
      <dsp:txXfrm>
        <a:off x="78473" y="2452933"/>
        <a:ext cx="1330264" cy="501605"/>
      </dsp:txXfrm>
    </dsp:sp>
    <dsp:sp modelId="{D236E6F1-DFBB-4A1D-AB91-E3314978D516}">
      <dsp:nvSpPr>
        <dsp:cNvPr id="0" name=""/>
        <dsp:cNvSpPr/>
      </dsp:nvSpPr>
      <dsp:spPr>
        <a:xfrm>
          <a:off x="1935610" y="766739"/>
          <a:ext cx="1339227" cy="275306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Applicant is granted access to full application </a:t>
          </a:r>
          <a:r>
            <a:rPr lang="en-US" sz="1100" b="0" kern="1200" dirty="0" smtClean="0"/>
            <a:t>through portal</a:t>
          </a:r>
          <a:endParaRPr lang="en-US" sz="1100" b="0" kern="1200" dirty="0"/>
        </a:p>
        <a:p>
          <a:pPr marL="57150" lvl="1" indent="-57150" algn="l" defTabSz="488950">
            <a:lnSpc>
              <a:spcPct val="90000"/>
            </a:lnSpc>
            <a:spcBef>
              <a:spcPct val="0"/>
            </a:spcBef>
            <a:spcAft>
              <a:spcPct val="15000"/>
            </a:spcAft>
            <a:buChar char="••"/>
          </a:pPr>
          <a:r>
            <a:rPr lang="en-US" sz="1100" kern="1200" dirty="0" smtClean="0"/>
            <a:t>Applicant submits full application &amp; required documentation</a:t>
          </a:r>
          <a:endParaRPr lang="en-US" sz="1100" kern="1200" dirty="0"/>
        </a:p>
      </dsp:txBody>
      <dsp:txXfrm>
        <a:off x="1974835" y="1395906"/>
        <a:ext cx="1260777" cy="2084670"/>
      </dsp:txXfrm>
    </dsp:sp>
    <dsp:sp modelId="{D74712D6-4A25-467A-A8E0-4A03F100A3BD}">
      <dsp:nvSpPr>
        <dsp:cNvPr id="0" name=""/>
        <dsp:cNvSpPr/>
      </dsp:nvSpPr>
      <dsp:spPr>
        <a:xfrm>
          <a:off x="2303756" y="252687"/>
          <a:ext cx="2262749" cy="2262749"/>
        </a:xfrm>
        <a:prstGeom prst="circularArrow">
          <a:avLst>
            <a:gd name="adj1" fmla="val 3195"/>
            <a:gd name="adj2" fmla="val 393608"/>
            <a:gd name="adj3" fmla="val 20039418"/>
            <a:gd name="adj4" fmla="val 13184048"/>
            <a:gd name="adj5" fmla="val 372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0A0310-A6DD-4B26-8FCA-CF305B6984A7}">
      <dsp:nvSpPr>
        <dsp:cNvPr id="0" name=""/>
        <dsp:cNvSpPr/>
      </dsp:nvSpPr>
      <dsp:spPr>
        <a:xfrm>
          <a:off x="1941752" y="710926"/>
          <a:ext cx="1367131" cy="6820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Stage 2: </a:t>
          </a:r>
          <a:r>
            <a:rPr lang="en-US" sz="1400" b="1" kern="1200" dirty="0" smtClean="0">
              <a:solidFill>
                <a:schemeClr val="tx1"/>
              </a:solidFill>
            </a:rPr>
            <a:t>Application </a:t>
          </a:r>
          <a:endParaRPr lang="en-US" sz="1400" b="1" kern="1200" dirty="0">
            <a:solidFill>
              <a:schemeClr val="tx1"/>
            </a:solidFill>
          </a:endParaRPr>
        </a:p>
      </dsp:txBody>
      <dsp:txXfrm>
        <a:off x="1961730" y="730904"/>
        <a:ext cx="1327175" cy="642127"/>
      </dsp:txXfrm>
    </dsp:sp>
    <dsp:sp modelId="{CD3D89BF-B959-437E-B221-CED91AE93519}">
      <dsp:nvSpPr>
        <dsp:cNvPr id="0" name=""/>
        <dsp:cNvSpPr/>
      </dsp:nvSpPr>
      <dsp:spPr>
        <a:xfrm>
          <a:off x="3871906" y="877457"/>
          <a:ext cx="1395086" cy="190128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conducts threshold review and scoring of applications</a:t>
          </a:r>
          <a:endParaRPr lang="en-US" sz="1100" kern="1200" dirty="0"/>
        </a:p>
        <a:p>
          <a:pPr marL="57150" lvl="1" indent="-57150" algn="l" defTabSz="488950">
            <a:lnSpc>
              <a:spcPct val="90000"/>
            </a:lnSpc>
            <a:spcBef>
              <a:spcPct val="0"/>
            </a:spcBef>
            <a:spcAft>
              <a:spcPct val="15000"/>
            </a:spcAft>
            <a:buChar char="••"/>
          </a:pPr>
          <a:r>
            <a:rPr lang="en-US" sz="1100" kern="1200" dirty="0" smtClean="0"/>
            <a:t>Applicant can be denied at this stage; DHFF will follow-up </a:t>
          </a:r>
          <a:endParaRPr lang="en-US" sz="1100" kern="1200" dirty="0"/>
        </a:p>
      </dsp:txBody>
      <dsp:txXfrm>
        <a:off x="3912767" y="918318"/>
        <a:ext cx="1313364" cy="1412144"/>
      </dsp:txXfrm>
    </dsp:sp>
    <dsp:sp modelId="{FB38F4D6-3276-4828-8E2C-FA3FC5C8C07A}">
      <dsp:nvSpPr>
        <dsp:cNvPr id="0" name=""/>
        <dsp:cNvSpPr/>
      </dsp:nvSpPr>
      <dsp:spPr>
        <a:xfrm>
          <a:off x="4349199" y="1419703"/>
          <a:ext cx="2148047" cy="2148047"/>
        </a:xfrm>
        <a:prstGeom prst="leftCircularArrow">
          <a:avLst>
            <a:gd name="adj1" fmla="val 3366"/>
            <a:gd name="adj2" fmla="val 416307"/>
            <a:gd name="adj3" fmla="val 1785255"/>
            <a:gd name="adj4" fmla="val 8617927"/>
            <a:gd name="adj5" fmla="val 392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A62D88-7ED2-47B6-8B6C-5D57F195B88E}">
      <dsp:nvSpPr>
        <dsp:cNvPr id="0" name=""/>
        <dsp:cNvSpPr/>
      </dsp:nvSpPr>
      <dsp:spPr>
        <a:xfrm>
          <a:off x="3792617" y="2334208"/>
          <a:ext cx="1657690" cy="7499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Stage 3: </a:t>
          </a:r>
          <a:r>
            <a:rPr lang="en-US" sz="1400" b="1" kern="1200" dirty="0" smtClean="0">
              <a:solidFill>
                <a:schemeClr val="tx1"/>
              </a:solidFill>
            </a:rPr>
            <a:t>Threshold Review &amp; Scoring</a:t>
          </a:r>
          <a:endParaRPr lang="en-US" sz="1400" b="1" kern="1200" dirty="0">
            <a:solidFill>
              <a:schemeClr val="tx1"/>
            </a:solidFill>
          </a:endParaRPr>
        </a:p>
      </dsp:txBody>
      <dsp:txXfrm>
        <a:off x="3814582" y="2356173"/>
        <a:ext cx="1613760" cy="706004"/>
      </dsp:txXfrm>
    </dsp:sp>
    <dsp:sp modelId="{5264EBE0-4F5B-4F9B-BE91-DD58230E85DD}">
      <dsp:nvSpPr>
        <dsp:cNvPr id="0" name=""/>
        <dsp:cNvSpPr/>
      </dsp:nvSpPr>
      <dsp:spPr>
        <a:xfrm>
          <a:off x="5961564" y="639497"/>
          <a:ext cx="1339227" cy="287736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submits intake package to committee for review</a:t>
          </a:r>
          <a:endParaRPr lang="en-US" sz="1100" kern="1200" dirty="0"/>
        </a:p>
        <a:p>
          <a:pPr marL="57150" lvl="1" indent="-57150" algn="l" defTabSz="488950">
            <a:lnSpc>
              <a:spcPct val="90000"/>
            </a:lnSpc>
            <a:spcBef>
              <a:spcPct val="0"/>
            </a:spcBef>
            <a:spcAft>
              <a:spcPct val="15000"/>
            </a:spcAft>
            <a:buChar char="••"/>
          </a:pPr>
          <a:r>
            <a:rPr lang="en-US" sz="1100" kern="1200" dirty="0" smtClean="0"/>
            <a:t>Project review meeting with DHFF, City of Detroit and MSHDA</a:t>
          </a:r>
          <a:endParaRPr lang="en-US" sz="1100" kern="1200" dirty="0"/>
        </a:p>
        <a:p>
          <a:pPr marL="57150" lvl="1" indent="-57150" algn="l" defTabSz="488950">
            <a:lnSpc>
              <a:spcPct val="90000"/>
            </a:lnSpc>
            <a:spcBef>
              <a:spcPct val="0"/>
            </a:spcBef>
            <a:spcAft>
              <a:spcPct val="15000"/>
            </a:spcAft>
            <a:buChar char="••"/>
          </a:pPr>
          <a:r>
            <a:rPr lang="en-US" sz="1100" kern="1200" dirty="0" smtClean="0"/>
            <a:t>Letter of Interest sent after approval</a:t>
          </a:r>
          <a:endParaRPr lang="en-US" sz="1100" kern="1200" dirty="0"/>
        </a:p>
        <a:p>
          <a:pPr marL="57150" lvl="1" indent="-57150" algn="l" defTabSz="355600">
            <a:lnSpc>
              <a:spcPct val="90000"/>
            </a:lnSpc>
            <a:spcBef>
              <a:spcPct val="0"/>
            </a:spcBef>
            <a:spcAft>
              <a:spcPct val="15000"/>
            </a:spcAft>
            <a:buChar char="••"/>
          </a:pPr>
          <a:endParaRPr lang="en-US" sz="800" kern="1200" dirty="0"/>
        </a:p>
      </dsp:txBody>
      <dsp:txXfrm>
        <a:off x="6000789" y="1295299"/>
        <a:ext cx="1260777" cy="2182333"/>
      </dsp:txXfrm>
    </dsp:sp>
    <dsp:sp modelId="{20F68187-0F41-4728-9F5A-F78F8C41B88B}">
      <dsp:nvSpPr>
        <dsp:cNvPr id="0" name=""/>
        <dsp:cNvSpPr/>
      </dsp:nvSpPr>
      <dsp:spPr>
        <a:xfrm>
          <a:off x="6454944" y="112076"/>
          <a:ext cx="2169773" cy="2169773"/>
        </a:xfrm>
        <a:prstGeom prst="circularArrow">
          <a:avLst>
            <a:gd name="adj1" fmla="val 3332"/>
            <a:gd name="adj2" fmla="val 411808"/>
            <a:gd name="adj3" fmla="val 19577867"/>
            <a:gd name="adj4" fmla="val 12740696"/>
            <a:gd name="adj5" fmla="val 388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92416-933C-4AA2-94E3-359EB576A78D}">
      <dsp:nvSpPr>
        <dsp:cNvPr id="0" name=""/>
        <dsp:cNvSpPr/>
      </dsp:nvSpPr>
      <dsp:spPr>
        <a:xfrm>
          <a:off x="5980435" y="645636"/>
          <a:ext cx="1418021" cy="63812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Stage 4: </a:t>
          </a:r>
          <a:r>
            <a:rPr lang="en-US" sz="1300" b="1" kern="1200" dirty="0" smtClean="0">
              <a:solidFill>
                <a:schemeClr val="tx1"/>
              </a:solidFill>
            </a:rPr>
            <a:t>Intake &amp; Project Review </a:t>
          </a:r>
          <a:endParaRPr lang="en-US" sz="1300" b="1" kern="1200" dirty="0">
            <a:solidFill>
              <a:schemeClr val="tx1"/>
            </a:solidFill>
          </a:endParaRPr>
        </a:p>
      </dsp:txBody>
      <dsp:txXfrm>
        <a:off x="5999125" y="664326"/>
        <a:ext cx="1380641" cy="600743"/>
      </dsp:txXfrm>
    </dsp:sp>
    <dsp:sp modelId="{D658DB77-780F-4C7D-90EA-EC4D41A7B1A7}">
      <dsp:nvSpPr>
        <dsp:cNvPr id="0" name=""/>
        <dsp:cNvSpPr/>
      </dsp:nvSpPr>
      <dsp:spPr>
        <a:xfrm>
          <a:off x="7909713" y="551766"/>
          <a:ext cx="1339227" cy="194589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works with applicant to obtain the necessary documents required to close and fund the loan</a:t>
          </a:r>
          <a:endParaRPr lang="en-US" sz="1100" kern="1200" dirty="0"/>
        </a:p>
        <a:p>
          <a:pPr marL="57150" lvl="1" indent="-57150" algn="l" defTabSz="488950">
            <a:lnSpc>
              <a:spcPct val="90000"/>
            </a:lnSpc>
            <a:spcBef>
              <a:spcPct val="0"/>
            </a:spcBef>
            <a:spcAft>
              <a:spcPct val="15000"/>
            </a:spcAft>
            <a:buChar char="••"/>
          </a:pPr>
          <a:r>
            <a:rPr lang="en-US" sz="1100" kern="1200" dirty="0" smtClean="0"/>
            <a:t>Commitment letter sent after approval</a:t>
          </a:r>
          <a:endParaRPr lang="en-US" sz="1100" kern="1200" dirty="0"/>
        </a:p>
        <a:p>
          <a:pPr marL="57150" lvl="1" indent="-57150" algn="l" defTabSz="444500">
            <a:lnSpc>
              <a:spcPct val="90000"/>
            </a:lnSpc>
            <a:spcBef>
              <a:spcPct val="0"/>
            </a:spcBef>
            <a:spcAft>
              <a:spcPct val="15000"/>
            </a:spcAft>
            <a:buChar char="••"/>
          </a:pPr>
          <a:endParaRPr lang="en-US" sz="1000" kern="1200" dirty="0"/>
        </a:p>
      </dsp:txBody>
      <dsp:txXfrm>
        <a:off x="7948938" y="590991"/>
        <a:ext cx="1260777" cy="1450470"/>
      </dsp:txXfrm>
    </dsp:sp>
    <dsp:sp modelId="{B4841335-E3E9-45A1-AC72-640DE4834025}">
      <dsp:nvSpPr>
        <dsp:cNvPr id="0" name=""/>
        <dsp:cNvSpPr/>
      </dsp:nvSpPr>
      <dsp:spPr>
        <a:xfrm>
          <a:off x="8301577" y="1393369"/>
          <a:ext cx="2058274" cy="2058274"/>
        </a:xfrm>
        <a:prstGeom prst="leftCircularArrow">
          <a:avLst>
            <a:gd name="adj1" fmla="val 3513"/>
            <a:gd name="adj2" fmla="val 435986"/>
            <a:gd name="adj3" fmla="val 1127507"/>
            <a:gd name="adj4" fmla="val 7940499"/>
            <a:gd name="adj5" fmla="val 409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73FC84-C4A2-4AC5-A669-C7D384998690}">
      <dsp:nvSpPr>
        <dsp:cNvPr id="0" name=""/>
        <dsp:cNvSpPr/>
      </dsp:nvSpPr>
      <dsp:spPr>
        <a:xfrm>
          <a:off x="7909717" y="2501476"/>
          <a:ext cx="1561158" cy="6238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Stage 5: </a:t>
          </a:r>
          <a:r>
            <a:rPr lang="en-US" sz="1300" b="1" kern="1200" dirty="0" smtClean="0">
              <a:solidFill>
                <a:schemeClr val="tx1"/>
              </a:solidFill>
            </a:rPr>
            <a:t>Underwriting and Approval</a:t>
          </a:r>
          <a:endParaRPr lang="en-US" sz="1300" b="1" kern="1200" dirty="0">
            <a:solidFill>
              <a:schemeClr val="tx1"/>
            </a:solidFill>
          </a:endParaRPr>
        </a:p>
      </dsp:txBody>
      <dsp:txXfrm>
        <a:off x="7927988" y="2519747"/>
        <a:ext cx="1524616" cy="587271"/>
      </dsp:txXfrm>
    </dsp:sp>
    <dsp:sp modelId="{B5DB2773-62B9-4BA7-8176-0B360F655C14}">
      <dsp:nvSpPr>
        <dsp:cNvPr id="0" name=""/>
        <dsp:cNvSpPr/>
      </dsp:nvSpPr>
      <dsp:spPr>
        <a:xfrm>
          <a:off x="9882905" y="665101"/>
          <a:ext cx="1339227" cy="229970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DHFF schedules the closing with applicant </a:t>
          </a:r>
          <a:endParaRPr lang="en-US" sz="1100" kern="1200" dirty="0"/>
        </a:p>
        <a:p>
          <a:pPr marL="57150" lvl="1" indent="-57150" algn="l" defTabSz="488950">
            <a:lnSpc>
              <a:spcPct val="90000"/>
            </a:lnSpc>
            <a:spcBef>
              <a:spcPct val="0"/>
            </a:spcBef>
            <a:spcAft>
              <a:spcPct val="15000"/>
            </a:spcAft>
            <a:buChar char="••"/>
          </a:pPr>
          <a:r>
            <a:rPr lang="en-US" sz="1100" kern="1200" dirty="0" smtClean="0"/>
            <a:t>After the closing, DHFF Asset Manager monitors the performance of the loan and tracks payments </a:t>
          </a:r>
          <a:endParaRPr lang="en-US" sz="1100" kern="1200" dirty="0"/>
        </a:p>
      </dsp:txBody>
      <dsp:txXfrm>
        <a:off x="9922130" y="1197121"/>
        <a:ext cx="1260777" cy="1728463"/>
      </dsp:txXfrm>
    </dsp:sp>
    <dsp:sp modelId="{8A616EAF-FBC3-4580-834B-3A902A210E1E}">
      <dsp:nvSpPr>
        <dsp:cNvPr id="0" name=""/>
        <dsp:cNvSpPr/>
      </dsp:nvSpPr>
      <dsp:spPr>
        <a:xfrm>
          <a:off x="9871962" y="668416"/>
          <a:ext cx="1402236" cy="64650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Stage 6: </a:t>
          </a:r>
          <a:r>
            <a:rPr lang="en-US" sz="1300" b="1" kern="1200" dirty="0" smtClean="0">
              <a:solidFill>
                <a:schemeClr val="tx1"/>
              </a:solidFill>
            </a:rPr>
            <a:t>Closing </a:t>
          </a:r>
          <a:r>
            <a:rPr lang="en-US" sz="1300" b="1" kern="1200" smtClean="0">
              <a:solidFill>
                <a:schemeClr val="tx1"/>
              </a:solidFill>
            </a:rPr>
            <a:t>&amp; Monitoring</a:t>
          </a:r>
          <a:endParaRPr lang="en-US" sz="1300" b="1" kern="1200" dirty="0">
            <a:solidFill>
              <a:schemeClr val="tx1"/>
            </a:solidFill>
          </a:endParaRPr>
        </a:p>
      </dsp:txBody>
      <dsp:txXfrm>
        <a:off x="9890897" y="687351"/>
        <a:ext cx="1364366" cy="6086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CE504D89-EA44-4614-9AEE-0016520F298C}" type="datetimeFigureOut">
              <a:rPr lang="en-US" smtClean="0"/>
              <a:t>9/7/2021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C8854A31-F316-4D22-9414-DD6347EE4716}" type="slidenum">
              <a:rPr lang="en-US" smtClean="0"/>
              <a:t>‹#›</a:t>
            </a:fld>
            <a:endParaRPr lang="en-US"/>
          </a:p>
        </p:txBody>
      </p:sp>
    </p:spTree>
    <p:extLst>
      <p:ext uri="{BB962C8B-B14F-4D97-AF65-F5344CB8AC3E}">
        <p14:creationId xmlns:p14="http://schemas.microsoft.com/office/powerpoint/2010/main" val="181244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E2AAC88-A015-481B-8D33-20C3F54AAE8A}" type="datetimeFigureOut">
              <a:rPr lang="en-US" smtClean="0"/>
              <a:t>9/7/2021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3F24E5A-55F3-450D-B395-526498DEFE22}" type="slidenum">
              <a:rPr lang="en-US" smtClean="0"/>
              <a:t>‹#›</a:t>
            </a:fld>
            <a:endParaRPr lang="en-US"/>
          </a:p>
        </p:txBody>
      </p:sp>
    </p:spTree>
    <p:extLst>
      <p:ext uri="{BB962C8B-B14F-4D97-AF65-F5344CB8AC3E}">
        <p14:creationId xmlns:p14="http://schemas.microsoft.com/office/powerpoint/2010/main" val="9119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722313" y="1165225"/>
            <a:ext cx="5599112" cy="3149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704339" y="4489621"/>
            <a:ext cx="5634709" cy="3673325"/>
          </a:xfrm>
          <a:prstGeom prst="rect">
            <a:avLst/>
          </a:prstGeom>
          <a:noFill/>
          <a:ln>
            <a:noFill/>
          </a:ln>
        </p:spPr>
        <p:txBody>
          <a:bodyPr spcFirstLastPara="1" wrap="square" lIns="93511" tIns="46757" rIns="93511" bIns="46757" anchor="t" anchorCtr="0">
            <a:noAutofit/>
          </a:bodyPr>
          <a:lstStyle/>
          <a:p>
            <a:r>
              <a:rPr lang="en-US"/>
              <a:t>RL</a:t>
            </a:r>
            <a:endParaRPr sz="1400"/>
          </a:p>
        </p:txBody>
      </p:sp>
      <p:sp>
        <p:nvSpPr>
          <p:cNvPr id="268" name="Google Shape;268;p7:notes"/>
          <p:cNvSpPr txBox="1">
            <a:spLocks noGrp="1"/>
          </p:cNvSpPr>
          <p:nvPr>
            <p:ph type="sldNum" idx="12"/>
          </p:nvPr>
        </p:nvSpPr>
        <p:spPr>
          <a:xfrm>
            <a:off x="3989624" y="8861008"/>
            <a:ext cx="3052134" cy="468073"/>
          </a:xfrm>
          <a:prstGeom prst="rect">
            <a:avLst/>
          </a:prstGeom>
          <a:noFill/>
          <a:ln>
            <a:noFill/>
          </a:ln>
        </p:spPr>
        <p:txBody>
          <a:bodyPr spcFirstLastPara="1" wrap="square" lIns="93511" tIns="46757" rIns="93511" bIns="46757" anchor="b" anchorCtr="0">
            <a:noAutofit/>
          </a:bodyPr>
          <a:lstStyle/>
          <a:p>
            <a:pPr algn="r"/>
            <a:fld id="{00000000-1234-1234-1234-123412341234}" type="slidenum">
              <a:rPr lang="en-US">
                <a:solidFill>
                  <a:schemeClr val="dk1"/>
                </a:solidFill>
                <a:latin typeface="Calibri"/>
                <a:ea typeface="Calibri"/>
                <a:cs typeface="Calibri"/>
                <a:sym typeface="Calibri"/>
              </a:rPr>
              <a:pPr algn="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959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275507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90412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96548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Blank">
  <p:cSld name="12_Blank">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23294488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53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74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37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9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087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38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86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E8205-8CC4-49CC-A031-A2B811088B7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284651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48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967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035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2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E8205-8CC4-49CC-A031-A2B811088B7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404071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E8205-8CC4-49CC-A031-A2B811088B7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29355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E8205-8CC4-49CC-A031-A2B811088B74}"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224058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E8205-8CC4-49CC-A031-A2B811088B74}"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398096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E8205-8CC4-49CC-A031-A2B811088B74}"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16437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8205-8CC4-49CC-A031-A2B811088B7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120444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E8205-8CC4-49CC-A031-A2B811088B7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B4AD5-423F-4B8A-99A1-3AE716A45ED9}" type="slidenum">
              <a:rPr lang="en-US" smtClean="0"/>
              <a:t>‹#›</a:t>
            </a:fld>
            <a:endParaRPr lang="en-US"/>
          </a:p>
        </p:txBody>
      </p:sp>
    </p:spTree>
    <p:extLst>
      <p:ext uri="{BB962C8B-B14F-4D97-AF65-F5344CB8AC3E}">
        <p14:creationId xmlns:p14="http://schemas.microsoft.com/office/powerpoint/2010/main" val="166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E8205-8CC4-49CC-A031-A2B811088B74}" type="datetimeFigureOut">
              <a:rPr lang="en-US" smtClean="0"/>
              <a:t>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B4AD5-423F-4B8A-99A1-3AE716A45ED9}" type="slidenum">
              <a:rPr lang="en-US" smtClean="0"/>
              <a:t>‹#›</a:t>
            </a:fld>
            <a:endParaRPr lang="en-US"/>
          </a:p>
        </p:txBody>
      </p:sp>
    </p:spTree>
    <p:extLst>
      <p:ext uri="{BB962C8B-B14F-4D97-AF65-F5344CB8AC3E}">
        <p14:creationId xmlns:p14="http://schemas.microsoft.com/office/powerpoint/2010/main" val="1908616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CCEB1-6386-4793-AC23-FA9A4EDB5430}"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C03A-C01B-42F3-93CE-A58E54C62A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403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etroithousingforthefuturefund.org/apply" TargetMode="External"/><Relationship Id="rId2" Type="http://schemas.openxmlformats.org/officeDocument/2006/relationships/hyperlink" Target="https://www.detroithousingforthefuturefund.org/" TargetMode="External"/><Relationship Id="rId1" Type="http://schemas.openxmlformats.org/officeDocument/2006/relationships/slideLayout" Target="../slideLayouts/slideLayout2.xml"/><Relationship Id="rId4" Type="http://schemas.openxmlformats.org/officeDocument/2006/relationships/hyperlink" Target="https://apply.detroithousingforthefuturefund.org/signu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bivory@lisc.org" TargetMode="External"/><Relationship Id="rId2" Type="http://schemas.openxmlformats.org/officeDocument/2006/relationships/hyperlink" Target="mailto:vabla@lisc.org" TargetMode="External"/><Relationship Id="rId1" Type="http://schemas.openxmlformats.org/officeDocument/2006/relationships/slideLayout" Target="../slideLayouts/slideLayout7.xml"/><Relationship Id="rId4" Type="http://schemas.openxmlformats.org/officeDocument/2006/relationships/hyperlink" Target="http://www.detroithousingforthefuturefund.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 y="3883134"/>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46625" y="3171585"/>
            <a:ext cx="11460480" cy="2339102"/>
          </a:xfrm>
          <a:prstGeom prst="rect">
            <a:avLst/>
          </a:prstGeom>
          <a:noFill/>
        </p:spPr>
        <p:txBody>
          <a:bodyPr wrap="square" rtlCol="0">
            <a:spAutoFit/>
          </a:bodyPr>
          <a:lstStyle/>
          <a:p>
            <a:pPr algn="ctr"/>
            <a:endParaRPr lang="en-US" sz="54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en-US" sz="36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WebEx Presentation</a:t>
            </a:r>
          </a:p>
          <a:p>
            <a:pPr algn="ct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September </a:t>
            </a: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10, </a:t>
            </a: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2021</a:t>
            </a:r>
          </a:p>
          <a:p>
            <a:pPr algn="ct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Session will begin at </a:t>
            </a: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9:00am</a:t>
            </a:r>
            <a:endParaRPr lang="en-US" sz="2800" b="1" dirty="0">
              <a:ln w="0"/>
              <a:solidFill>
                <a:prstClr val="black"/>
              </a:solidFill>
              <a:effectLst>
                <a:outerShdw blurRad="38100" dist="19050" dir="2700000" algn="tl" rotWithShape="0">
                  <a:prstClr val="black">
                    <a:alpha val="40000"/>
                  </a:prstClr>
                </a:outerShdw>
              </a:effectLst>
            </a:endParaRPr>
          </a:p>
        </p:txBody>
      </p:sp>
      <p:sp>
        <p:nvSpPr>
          <p:cNvPr id="5" name="TextBox 4"/>
          <p:cNvSpPr txBox="1"/>
          <p:nvPr/>
        </p:nvSpPr>
        <p:spPr>
          <a:xfrm>
            <a:off x="4364182" y="1770611"/>
            <a:ext cx="3890355" cy="1200329"/>
          </a:xfrm>
          <a:prstGeom prst="rect">
            <a:avLst/>
          </a:prstGeom>
          <a:noFill/>
        </p:spPr>
        <p:txBody>
          <a:bodyPr wrap="square" rtlCol="0">
            <a:spAutoFit/>
          </a:bodyPr>
          <a:lstStyle/>
          <a:p>
            <a:pPr algn="ctr"/>
            <a:r>
              <a:rPr lang="en-US" sz="3600" dirty="0" smtClean="0"/>
              <a:t>Detroit Housing </a:t>
            </a:r>
          </a:p>
          <a:p>
            <a:pPr algn="ctr"/>
            <a:r>
              <a:rPr lang="en-US" sz="3600" dirty="0" smtClean="0"/>
              <a:t>for the Future Fund</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61" y="554597"/>
            <a:ext cx="2426208" cy="661416"/>
          </a:xfrm>
          <a:prstGeom prst="rect">
            <a:avLst/>
          </a:prstGeom>
        </p:spPr>
      </p:pic>
    </p:spTree>
    <p:extLst>
      <p:ext uri="{BB962C8B-B14F-4D97-AF65-F5344CB8AC3E}">
        <p14:creationId xmlns:p14="http://schemas.microsoft.com/office/powerpoint/2010/main" val="3619861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Eligible Project Types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2923877"/>
          </a:xfrm>
          <a:prstGeom prst="rect">
            <a:avLst/>
          </a:prstGeom>
          <a:noFill/>
        </p:spPr>
        <p:txBody>
          <a:bodyPr wrap="square" rtlCol="0">
            <a:spAutoFit/>
          </a:bodyPr>
          <a:lstStyle/>
          <a:p>
            <a:pPr marL="342900" indent="-342900">
              <a:buFont typeface="+mj-lt"/>
              <a:buAutoNum type="arabicPeriod"/>
            </a:pPr>
            <a:r>
              <a:rPr lang="en-US" sz="3200" dirty="0" smtClean="0">
                <a:latin typeface="Arial" panose="020B0604020202020204" pitchFamily="34" charset="0"/>
                <a:cs typeface="Arial" panose="020B0604020202020204" pitchFamily="34" charset="0"/>
              </a:rPr>
              <a:t>  New Multi-Family (Mixed-Income &amp; Affordable)*</a:t>
            </a:r>
          </a:p>
          <a:p>
            <a:pPr marL="342900" indent="-342900">
              <a:buFont typeface="+mj-lt"/>
              <a:buAutoNum type="arabicPeriod"/>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Preservation of Existing Regulated Affordable </a:t>
            </a:r>
          </a:p>
          <a:p>
            <a:pPr marL="342900" indent="-342900">
              <a:buFont typeface="+mj-lt"/>
              <a:buAutoNum type="arabicPeriod"/>
            </a:pPr>
            <a:r>
              <a:rPr lang="en-US" sz="3200" dirty="0" smtClean="0">
                <a:latin typeface="Arial" panose="020B0604020202020204" pitchFamily="34" charset="0"/>
                <a:cs typeface="Arial" panose="020B0604020202020204" pitchFamily="34" charset="0"/>
              </a:rPr>
              <a:t>  Preservation of NOAH Buildings </a:t>
            </a:r>
          </a:p>
          <a:p>
            <a:pPr marL="342900" indent="-342900">
              <a:buFont typeface="+mj-lt"/>
              <a:buAutoNum type="arabicPeriod"/>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Supportive Housing for Detroiters Experiencing Chronic  Homelessness</a:t>
            </a:r>
            <a:endParaRPr lang="en-US" sz="3200" dirty="0">
              <a:latin typeface="Arial" panose="020B0604020202020204" pitchFamily="34" charset="0"/>
              <a:cs typeface="Arial" panose="020B0604020202020204" pitchFamily="34" charset="0"/>
            </a:endParaRPr>
          </a:p>
          <a:p>
            <a:r>
              <a:rPr lang="en-US" sz="2400" b="1" i="1" dirty="0" smtClean="0">
                <a:latin typeface="Arial" panose="020B0604020202020204" pitchFamily="34" charset="0"/>
                <a:cs typeface="Arial" panose="020B0604020202020204" pitchFamily="34" charset="0"/>
              </a:rPr>
              <a:t>*</a:t>
            </a:r>
            <a:r>
              <a:rPr lang="en-US" sz="2000" b="1" i="1" dirty="0" smtClean="0">
                <a:latin typeface="Arial" panose="020B0604020202020204" pitchFamily="34" charset="0"/>
                <a:cs typeface="Arial" panose="020B0604020202020204" pitchFamily="34" charset="0"/>
              </a:rPr>
              <a:t>Multi-family target areas only </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843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4" name="Group 3"/>
          <p:cNvGrpSpPr/>
          <p:nvPr/>
        </p:nvGrpSpPr>
        <p:grpSpPr>
          <a:xfrm>
            <a:off x="881867" y="-405243"/>
            <a:ext cx="10579305" cy="7335980"/>
            <a:chOff x="0" y="138895"/>
            <a:chExt cx="9141220" cy="671910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954"/>
              <a:ext cx="9141220" cy="642404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95407"/>
            <a:stretch/>
          </p:blipFill>
          <p:spPr>
            <a:xfrm rot="10800000" flipH="1">
              <a:off x="0" y="138895"/>
              <a:ext cx="9141220" cy="295056"/>
            </a:xfrm>
            <a:prstGeom prst="rect">
              <a:avLst/>
            </a:prstGeom>
          </p:spPr>
        </p:pic>
      </p:grpSp>
    </p:spTree>
    <p:extLst>
      <p:ext uri="{BB962C8B-B14F-4D97-AF65-F5344CB8AC3E}">
        <p14:creationId xmlns:p14="http://schemas.microsoft.com/office/powerpoint/2010/main" val="242250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4238"/>
            <a:ext cx="12192000" cy="2978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1989" y="1600829"/>
            <a:ext cx="8476918" cy="3016210"/>
          </a:xfrm>
          <a:prstGeom prst="rect">
            <a:avLst/>
          </a:prstGeom>
          <a:noFill/>
        </p:spPr>
        <p:txBody>
          <a:bodyPr wrap="square" rtlCol="0">
            <a:spAutoFit/>
          </a:bodyPr>
          <a:lstStyle/>
          <a:p>
            <a:pPr algn="ctr"/>
            <a:r>
              <a:rPr lang="en-US" sz="5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Detroit Housing for the Future Fund </a:t>
            </a:r>
          </a:p>
          <a:p>
            <a:pPr algn="ctr"/>
            <a:r>
              <a:rPr lang="en-US" sz="5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Product Overview</a:t>
            </a:r>
          </a:p>
          <a:p>
            <a:endParaRPr lang="en-US" sz="2800" b="1"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82" y="388401"/>
            <a:ext cx="2426208" cy="661416"/>
          </a:xfrm>
          <a:prstGeom prst="rect">
            <a:avLst/>
          </a:prstGeom>
        </p:spPr>
      </p:pic>
    </p:spTree>
    <p:extLst>
      <p:ext uri="{BB962C8B-B14F-4D97-AF65-F5344CB8AC3E}">
        <p14:creationId xmlns:p14="http://schemas.microsoft.com/office/powerpoint/2010/main" val="1650743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DHFF Products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endParaRPr lang="en-US" sz="2400" dirty="0" smtClean="0">
              <a:latin typeface="Arial" panose="020B0604020202020204" pitchFamily="34" charset="0"/>
              <a:cs typeface="Arial" panose="020B0604020202020204" pitchFamily="34" charset="0"/>
            </a:endParaRPr>
          </a:p>
          <a:p>
            <a:r>
              <a:rPr lang="en-US" sz="3200" dirty="0" smtClean="0"/>
              <a:t>Senior Loan</a:t>
            </a:r>
          </a:p>
          <a:p>
            <a:r>
              <a:rPr lang="en-US" sz="3200" dirty="0" smtClean="0"/>
              <a:t>Subordinate Loan</a:t>
            </a:r>
          </a:p>
          <a:p>
            <a:r>
              <a:rPr lang="en-US" sz="3200" dirty="0" smtClean="0"/>
              <a:t>Preferred Equity (PE)</a:t>
            </a:r>
          </a:p>
          <a:p>
            <a:r>
              <a:rPr lang="en-US" sz="3200" dirty="0" smtClean="0"/>
              <a:t>Capital Needs Assessment Recoverable Grant</a:t>
            </a:r>
          </a:p>
          <a:p>
            <a:r>
              <a:rPr lang="en-US" sz="3200" dirty="0" smtClean="0"/>
              <a:t>Developers of Color </a:t>
            </a:r>
            <a:r>
              <a:rPr lang="en-US" sz="3200" dirty="0"/>
              <a:t>Predevelopment </a:t>
            </a:r>
            <a:r>
              <a:rPr lang="en-US" sz="3200" dirty="0" smtClean="0"/>
              <a:t>Matching Grant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07239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Eligibility</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Geography-properties must be within the Detroit city </a:t>
            </a:r>
            <a:r>
              <a:rPr lang="en-US" sz="3200" dirty="0" smtClean="0">
                <a:latin typeface="Arial" panose="020B0604020202020204" pitchFamily="34" charset="0"/>
                <a:cs typeface="Arial" panose="020B0604020202020204" pitchFamily="34" charset="0"/>
              </a:rPr>
              <a:t>limits</a:t>
            </a:r>
          </a:p>
          <a:p>
            <a:r>
              <a:rPr lang="en-US" sz="3200" dirty="0" smtClean="0">
                <a:latin typeface="Arial" panose="020B0604020202020204" pitchFamily="34" charset="0"/>
                <a:cs typeface="Arial" panose="020B0604020202020204" pitchFamily="34" charset="0"/>
              </a:rPr>
              <a:t>Meets affordability requirements</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Proof of Site Control/or evidence in process</a:t>
            </a:r>
          </a:p>
          <a:p>
            <a:r>
              <a:rPr lang="en-US" sz="3200" dirty="0" smtClean="0">
                <a:latin typeface="Arial" panose="020B0604020202020204" pitchFamily="34" charset="0"/>
                <a:cs typeface="Arial" panose="020B0604020202020204" pitchFamily="34" charset="0"/>
              </a:rPr>
              <a:t>Current on Taxes by closing or approved payment plan with Wayne County Treasurer’s Office</a:t>
            </a:r>
          </a:p>
          <a:p>
            <a:pPr marL="0" indent="0">
              <a:buNone/>
            </a:pP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201095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Loan Product General Parameters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lnSpcReduction="10000"/>
          </a:bodyPr>
          <a:lstStyle/>
          <a:p>
            <a:r>
              <a:rPr lang="en-US" sz="3600" dirty="0" smtClean="0">
                <a:latin typeface="Arial" panose="020B0604020202020204" pitchFamily="34" charset="0"/>
                <a:cs typeface="Arial" panose="020B0604020202020204" pitchFamily="34" charset="0"/>
              </a:rPr>
              <a:t>Eligible borrowers</a:t>
            </a:r>
          </a:p>
          <a:p>
            <a:pPr lvl="1"/>
            <a:r>
              <a:rPr lang="en-US" sz="2800" dirty="0" smtClean="0">
                <a:latin typeface="Arial" panose="020B0604020202020204" pitchFamily="34" charset="0"/>
                <a:cs typeface="Arial" panose="020B0604020202020204" pitchFamily="34" charset="0"/>
              </a:rPr>
              <a:t>For-profit and nonprofit owners/sponsors of affordable housing </a:t>
            </a:r>
          </a:p>
          <a:p>
            <a:pPr lvl="1"/>
            <a:r>
              <a:rPr lang="en-US" sz="2800" dirty="0" smtClean="0">
                <a:latin typeface="Arial" panose="020B0604020202020204" pitchFamily="34" charset="0"/>
                <a:cs typeface="Arial" panose="020B0604020202020204" pitchFamily="34" charset="0"/>
              </a:rPr>
              <a:t>Small/newer owners/sponsors who are partnered with experienced development consultants</a:t>
            </a:r>
          </a:p>
          <a:p>
            <a:r>
              <a:rPr lang="en-US" sz="3600" dirty="0" smtClean="0">
                <a:latin typeface="Arial" panose="020B0604020202020204" pitchFamily="34" charset="0"/>
                <a:cs typeface="Arial" panose="020B0604020202020204" pitchFamily="34" charset="0"/>
              </a:rPr>
              <a:t>Encouraging deep affordability targeting</a:t>
            </a:r>
          </a:p>
          <a:p>
            <a:r>
              <a:rPr lang="en-US" sz="3600" dirty="0" smtClean="0">
                <a:latin typeface="Arial" panose="020B0604020202020204" pitchFamily="34" charset="0"/>
                <a:cs typeface="Arial" panose="020B0604020202020204" pitchFamily="34" charset="0"/>
              </a:rPr>
              <a:t>Minimum 5% </a:t>
            </a:r>
            <a:r>
              <a:rPr lang="en-US" sz="3600" dirty="0">
                <a:latin typeface="Arial" panose="020B0604020202020204" pitchFamily="34" charset="0"/>
                <a:cs typeface="Arial" panose="020B0604020202020204" pitchFamily="34" charset="0"/>
              </a:rPr>
              <a:t>developer equity for </a:t>
            </a:r>
            <a:r>
              <a:rPr lang="en-US" sz="3600" dirty="0" smtClean="0">
                <a:latin typeface="Arial" panose="020B0604020202020204" pitchFamily="34" charset="0"/>
                <a:cs typeface="Arial" panose="020B0604020202020204" pitchFamily="34" charset="0"/>
              </a:rPr>
              <a:t>non-profit sponsor</a:t>
            </a:r>
          </a:p>
          <a:p>
            <a:r>
              <a:rPr lang="en-US" sz="3600" dirty="0" smtClean="0">
                <a:latin typeface="Arial" panose="020B0604020202020204" pitchFamily="34" charset="0"/>
                <a:cs typeface="Arial" panose="020B0604020202020204" pitchFamily="34" charset="0"/>
              </a:rPr>
              <a:t>Minimum 5-10% developer equity </a:t>
            </a:r>
            <a:r>
              <a:rPr lang="en-US" sz="3600" dirty="0">
                <a:latin typeface="Arial" panose="020B0604020202020204" pitchFamily="34" charset="0"/>
                <a:cs typeface="Arial" panose="020B0604020202020204" pitchFamily="34" charset="0"/>
              </a:rPr>
              <a:t>for </a:t>
            </a:r>
            <a:r>
              <a:rPr lang="en-US" sz="3600" dirty="0" smtClean="0">
                <a:latin typeface="Arial" panose="020B0604020202020204" pitchFamily="34" charset="0"/>
                <a:cs typeface="Arial" panose="020B0604020202020204" pitchFamily="34" charset="0"/>
              </a:rPr>
              <a:t>for-profit</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36419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Loan Product General Parameters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Collateralized</a:t>
            </a:r>
          </a:p>
          <a:p>
            <a:r>
              <a:rPr lang="en-US" sz="3200" dirty="0" smtClean="0">
                <a:latin typeface="Arial" panose="020B0604020202020204" pitchFamily="34" charset="0"/>
                <a:cs typeface="Arial" panose="020B0604020202020204" pitchFamily="34" charset="0"/>
              </a:rPr>
              <a:t>Guarantees</a:t>
            </a:r>
          </a:p>
          <a:p>
            <a:r>
              <a:rPr lang="en-US" sz="3200" dirty="0" smtClean="0">
                <a:latin typeface="Arial" panose="020B0604020202020204" pitchFamily="34" charset="0"/>
                <a:cs typeface="Arial" panose="020B0604020202020204" pitchFamily="34" charset="0"/>
              </a:rPr>
              <a:t>Recourse where allowable</a:t>
            </a:r>
          </a:p>
          <a:p>
            <a:r>
              <a:rPr lang="en-US" sz="3200" dirty="0" smtClean="0">
                <a:latin typeface="Arial" panose="020B0604020202020204" pitchFamily="34" charset="0"/>
                <a:cs typeface="Arial" panose="020B0604020202020204" pitchFamily="34" charset="0"/>
              </a:rPr>
              <a:t>1% origination fee on loans</a:t>
            </a:r>
          </a:p>
          <a:p>
            <a:r>
              <a:rPr lang="en-US" sz="3200" dirty="0" smtClean="0">
                <a:latin typeface="Arial" panose="020B0604020202020204" pitchFamily="34" charset="0"/>
                <a:cs typeface="Arial" panose="020B0604020202020204" pitchFamily="34" charset="0"/>
              </a:rPr>
              <a:t>Legal fees reimbursable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83123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Affordability</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Senior/Subordinate Debt</a:t>
            </a:r>
          </a:p>
          <a:p>
            <a:pPr lvl="1"/>
            <a:r>
              <a:rPr lang="en-US" dirty="0" smtClean="0">
                <a:latin typeface="Arial" panose="020B0604020202020204" pitchFamily="34" charset="0"/>
                <a:cs typeface="Arial" panose="020B0604020202020204" pitchFamily="34" charset="0"/>
              </a:rPr>
              <a:t>At least 50% of units must be 80% AMI or below</a:t>
            </a:r>
          </a:p>
          <a:p>
            <a:pPr lvl="1"/>
            <a:r>
              <a:rPr lang="en-US" dirty="0" smtClean="0">
                <a:latin typeface="Arial" panose="020B0604020202020204" pitchFamily="34" charset="0"/>
                <a:cs typeface="Arial" panose="020B0604020202020204" pitchFamily="34" charset="0"/>
              </a:rPr>
              <a:t>Remaining 50% of units at 120% AMI or below</a:t>
            </a:r>
          </a:p>
          <a:p>
            <a:pPr lvl="1"/>
            <a:r>
              <a:rPr lang="en-US" dirty="0" smtClean="0">
                <a:latin typeface="Arial" panose="020B0604020202020204" pitchFamily="34" charset="0"/>
                <a:cs typeface="Arial" panose="020B0604020202020204" pitchFamily="34" charset="0"/>
              </a:rPr>
              <a:t>Deeper affordability strongly encouraged and will score higher</a:t>
            </a:r>
          </a:p>
          <a:p>
            <a:pPr lvl="1"/>
            <a:r>
              <a:rPr lang="en-US" dirty="0">
                <a:latin typeface="Arial" panose="020B0604020202020204" pitchFamily="34" charset="0"/>
                <a:cs typeface="Arial" panose="020B0604020202020204" pitchFamily="34" charset="0"/>
              </a:rPr>
              <a:t>Deed restricted for a minimum period of the  loan term </a:t>
            </a:r>
          </a:p>
          <a:p>
            <a:pPr lvl="1"/>
            <a:r>
              <a:rPr lang="en-US" dirty="0" smtClean="0">
                <a:latin typeface="Arial" panose="020B0604020202020204" pitchFamily="34" charset="0"/>
                <a:cs typeface="Arial" panose="020B0604020202020204" pitchFamily="34" charset="0"/>
              </a:rPr>
              <a:t>DHFF </a:t>
            </a:r>
            <a:r>
              <a:rPr lang="en-US" dirty="0">
                <a:latin typeface="Arial" panose="020B0604020202020204" pitchFamily="34" charset="0"/>
                <a:cs typeface="Arial" panose="020B0604020202020204" pitchFamily="34" charset="0"/>
              </a:rPr>
              <a:t>will preserve affordability for existing regulated projects</a:t>
            </a:r>
          </a:p>
          <a:p>
            <a:endParaRPr lang="en-US" sz="2400" dirty="0" smtClean="0"/>
          </a:p>
          <a:p>
            <a:endParaRPr lang="en-US" sz="24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119624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Senior Debt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825624"/>
            <a:ext cx="10515600" cy="4547183"/>
          </a:xfrm>
        </p:spPr>
        <p:txBody>
          <a:bodyPr>
            <a:normAutofit lnSpcReduction="10000"/>
          </a:bodyPr>
          <a:lstStyle/>
          <a:p>
            <a:r>
              <a:rPr lang="en-US" sz="2400" b="1" i="1" dirty="0">
                <a:latin typeface="Arial" panose="020B0604020202020204" pitchFamily="34" charset="0"/>
                <a:cs typeface="Arial" panose="020B0604020202020204" pitchFamily="34" charset="0"/>
              </a:rPr>
              <a:t>Senior Loan up to $5 million at 3% </a:t>
            </a:r>
            <a:r>
              <a:rPr lang="en-US" sz="2400" b="1" i="1" dirty="0" smtClean="0">
                <a:latin typeface="Arial" panose="020B0604020202020204" pitchFamily="34" charset="0"/>
                <a:cs typeface="Arial" panose="020B0604020202020204" pitchFamily="34" charset="0"/>
              </a:rPr>
              <a:t>with a 14 </a:t>
            </a:r>
            <a:r>
              <a:rPr lang="en-US" sz="2400" b="1" i="1" dirty="0">
                <a:latin typeface="Arial" panose="020B0604020202020204" pitchFamily="34" charset="0"/>
                <a:cs typeface="Arial" panose="020B0604020202020204" pitchFamily="34" charset="0"/>
              </a:rPr>
              <a:t>year term </a:t>
            </a:r>
            <a:r>
              <a:rPr lang="en-US" sz="2400" b="1" i="1" dirty="0" smtClean="0">
                <a:latin typeface="Arial" panose="020B0604020202020204" pitchFamily="34" charset="0"/>
                <a:cs typeface="Arial" panose="020B0604020202020204" pitchFamily="34" charset="0"/>
              </a:rPr>
              <a:t>including construction, </a:t>
            </a:r>
            <a:r>
              <a:rPr lang="en-US" sz="2400" b="1" i="1" dirty="0">
                <a:latin typeface="Arial" panose="020B0604020202020204" pitchFamily="34" charset="0"/>
                <a:cs typeface="Arial" panose="020B0604020202020204" pitchFamily="34" charset="0"/>
              </a:rPr>
              <a:t>up to 30 year amortization period</a:t>
            </a:r>
          </a:p>
          <a:p>
            <a:r>
              <a:rPr lang="en-US" sz="2400" dirty="0" smtClean="0">
                <a:latin typeface="Arial" panose="020B0604020202020204" pitchFamily="34" charset="0"/>
                <a:cs typeface="Arial" panose="020B0604020202020204" pitchFamily="34" charset="0"/>
              </a:rPr>
              <a:t>Construction/Mini Permanent debt</a:t>
            </a:r>
          </a:p>
          <a:p>
            <a:pPr lvl="1"/>
            <a:r>
              <a:rPr lang="en-US" dirty="0" smtClean="0">
                <a:latin typeface="Arial" panose="020B0604020202020204" pitchFamily="34" charset="0"/>
                <a:cs typeface="Arial" panose="020B0604020202020204" pitchFamily="34" charset="0"/>
              </a:rPr>
              <a:t>Allows </a:t>
            </a:r>
            <a:r>
              <a:rPr lang="en-US" dirty="0">
                <a:latin typeface="Arial" panose="020B0604020202020204" pitchFamily="34" charset="0"/>
                <a:cs typeface="Arial" panose="020B0604020202020204" pitchFamily="34" charset="0"/>
              </a:rPr>
              <a:t>for acquisition or refinancing existing </a:t>
            </a:r>
            <a:r>
              <a:rPr lang="en-US" dirty="0" smtClean="0">
                <a:latin typeface="Arial" panose="020B0604020202020204" pitchFamily="34" charset="0"/>
                <a:cs typeface="Arial" panose="020B0604020202020204" pitchFamily="34" charset="0"/>
              </a:rPr>
              <a:t>debt</a:t>
            </a:r>
          </a:p>
          <a:p>
            <a:pPr lvl="1"/>
            <a:r>
              <a:rPr lang="en-US" dirty="0" smtClean="0">
                <a:latin typeface="Arial" panose="020B0604020202020204" pitchFamily="34" charset="0"/>
                <a:cs typeface="Arial" panose="020B0604020202020204" pitchFamily="34" charset="0"/>
              </a:rPr>
              <a:t>Moderate to substantial rehab based on per unit cost</a:t>
            </a:r>
          </a:p>
          <a:p>
            <a:pPr lvl="1"/>
            <a:r>
              <a:rPr lang="en-US" dirty="0" smtClean="0">
                <a:latin typeface="Arial" panose="020B0604020202020204" pitchFamily="34" charset="0"/>
                <a:cs typeface="Arial" panose="020B0604020202020204" pitchFamily="34" charset="0"/>
              </a:rPr>
              <a:t>Limited number of new unit construction projects</a:t>
            </a:r>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LTV up to 85%</a:t>
            </a:r>
          </a:p>
          <a:p>
            <a:pPr lvl="0"/>
            <a:r>
              <a:rPr lang="en-US" sz="2400" dirty="0" smtClean="0">
                <a:latin typeface="Arial" panose="020B0604020202020204" pitchFamily="34" charset="0"/>
                <a:cs typeface="Arial" panose="020B0604020202020204" pitchFamily="34" charset="0"/>
              </a:rPr>
              <a:t>Monthly interest payments during construction 1 year interest-only</a:t>
            </a:r>
          </a:p>
          <a:p>
            <a:pPr lvl="0"/>
            <a:r>
              <a:rPr lang="en-US" sz="2400" dirty="0" smtClean="0">
                <a:latin typeface="Arial" panose="020B0604020202020204" pitchFamily="34" charset="0"/>
                <a:cs typeface="Arial" panose="020B0604020202020204" pitchFamily="34" charset="0"/>
              </a:rPr>
              <a:t>Monthly Principal &amp; Interest payments during remaining term</a:t>
            </a:r>
          </a:p>
          <a:p>
            <a:pPr lvl="0"/>
            <a:r>
              <a:rPr lang="en-US" sz="2400" dirty="0" smtClean="0">
                <a:latin typeface="Arial" panose="020B0604020202020204" pitchFamily="34" charset="0"/>
                <a:cs typeface="Arial" panose="020B0604020202020204" pitchFamily="34" charset="0"/>
              </a:rPr>
              <a:t>Refinance of outstanding principal at maturity</a:t>
            </a:r>
          </a:p>
          <a:p>
            <a:pPr lvl="0"/>
            <a:r>
              <a:rPr lang="en-US" sz="2400" dirty="0" smtClean="0">
                <a:latin typeface="Arial" panose="020B0604020202020204" pitchFamily="34" charset="0"/>
                <a:cs typeface="Arial" panose="020B0604020202020204" pitchFamily="34" charset="0"/>
              </a:rPr>
              <a:t>DSCR of 1.10x</a:t>
            </a:r>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27382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Subordinate Debt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825624"/>
            <a:ext cx="10515600" cy="4547183"/>
          </a:xfrm>
        </p:spPr>
        <p:txBody>
          <a:bodyPr>
            <a:normAutofit lnSpcReduction="10000"/>
          </a:bodyPr>
          <a:lstStyle/>
          <a:p>
            <a:r>
              <a:rPr lang="en-US" sz="2400" b="1" i="1" dirty="0" smtClean="0">
                <a:latin typeface="Arial" panose="020B0604020202020204" pitchFamily="34" charset="0"/>
                <a:cs typeface="Arial" panose="020B0604020202020204" pitchFamily="34" charset="0"/>
              </a:rPr>
              <a:t>Subordinate </a:t>
            </a:r>
            <a:r>
              <a:rPr lang="en-US" sz="2400" b="1" i="1" dirty="0">
                <a:latin typeface="Arial" panose="020B0604020202020204" pitchFamily="34" charset="0"/>
                <a:cs typeface="Arial" panose="020B0604020202020204" pitchFamily="34" charset="0"/>
              </a:rPr>
              <a:t>Loan up to $2 million at 3% </a:t>
            </a:r>
            <a:r>
              <a:rPr lang="en-US" sz="2400" b="1" i="1" dirty="0" smtClean="0">
                <a:latin typeface="Arial" panose="020B0604020202020204" pitchFamily="34" charset="0"/>
                <a:cs typeface="Arial" panose="020B0604020202020204" pitchFamily="34" charset="0"/>
              </a:rPr>
              <a:t>with a 14 </a:t>
            </a:r>
            <a:r>
              <a:rPr lang="en-US" sz="2400" b="1" i="1" dirty="0">
                <a:latin typeface="Arial" panose="020B0604020202020204" pitchFamily="34" charset="0"/>
                <a:cs typeface="Arial" panose="020B0604020202020204" pitchFamily="34" charset="0"/>
              </a:rPr>
              <a:t>year term </a:t>
            </a:r>
            <a:r>
              <a:rPr lang="en-US" sz="2400" b="1" i="1" dirty="0" smtClean="0">
                <a:latin typeface="Arial" panose="020B0604020202020204" pitchFamily="34" charset="0"/>
                <a:cs typeface="Arial" panose="020B0604020202020204" pitchFamily="34" charset="0"/>
              </a:rPr>
              <a:t>including construction, </a:t>
            </a:r>
            <a:r>
              <a:rPr lang="en-US" sz="2400" b="1" i="1" dirty="0">
                <a:latin typeface="Arial" panose="020B0604020202020204" pitchFamily="34" charset="0"/>
                <a:cs typeface="Arial" panose="020B0604020202020204" pitchFamily="34" charset="0"/>
              </a:rPr>
              <a:t>up to 30 year amortization period</a:t>
            </a:r>
          </a:p>
          <a:p>
            <a:r>
              <a:rPr lang="en-US" sz="2400" dirty="0" smtClean="0">
                <a:latin typeface="Arial" panose="020B0604020202020204" pitchFamily="34" charset="0"/>
                <a:cs typeface="Arial" panose="020B0604020202020204" pitchFamily="34" charset="0"/>
              </a:rPr>
              <a:t>Construction/Mini Permanent </a:t>
            </a:r>
            <a:r>
              <a:rPr lang="en-US" sz="2400" dirty="0">
                <a:latin typeface="Arial" panose="020B0604020202020204" pitchFamily="34" charset="0"/>
                <a:cs typeface="Arial" panose="020B0604020202020204" pitchFamily="34" charset="0"/>
              </a:rPr>
              <a:t>debt</a:t>
            </a:r>
          </a:p>
          <a:p>
            <a:pPr lvl="1"/>
            <a:r>
              <a:rPr lang="en-US" dirty="0">
                <a:latin typeface="Arial" panose="020B0604020202020204" pitchFamily="34" charset="0"/>
                <a:cs typeface="Arial" panose="020B0604020202020204" pitchFamily="34" charset="0"/>
              </a:rPr>
              <a:t>Allows for acquisition or refinancing existing </a:t>
            </a:r>
            <a:r>
              <a:rPr lang="en-US" dirty="0" smtClean="0">
                <a:latin typeface="Arial" panose="020B0604020202020204" pitchFamily="34" charset="0"/>
                <a:cs typeface="Arial" panose="020B0604020202020204" pitchFamily="34" charset="0"/>
              </a:rPr>
              <a:t>debt</a:t>
            </a:r>
          </a:p>
          <a:p>
            <a:pPr lvl="1"/>
            <a:r>
              <a:rPr lang="en-US" dirty="0" smtClean="0">
                <a:latin typeface="Arial" panose="020B0604020202020204" pitchFamily="34" charset="0"/>
                <a:cs typeface="Arial" panose="020B0604020202020204" pitchFamily="34" charset="0"/>
              </a:rPr>
              <a:t>Moderate to substantial rehab based on per unit cost</a:t>
            </a:r>
          </a:p>
          <a:p>
            <a:pPr lvl="1"/>
            <a:r>
              <a:rPr lang="en-US" dirty="0" smtClean="0">
                <a:latin typeface="Arial" panose="020B0604020202020204" pitchFamily="34" charset="0"/>
                <a:cs typeface="Arial" panose="020B0604020202020204" pitchFamily="34" charset="0"/>
              </a:rPr>
              <a:t>Limited number of new unit construction projects</a:t>
            </a:r>
            <a:endParaRPr lang="en-US"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LTV up to 95%</a:t>
            </a:r>
          </a:p>
          <a:p>
            <a:pPr lvl="0"/>
            <a:r>
              <a:rPr lang="en-US" sz="2400" dirty="0" smtClean="0">
                <a:latin typeface="Arial" panose="020B0604020202020204" pitchFamily="34" charset="0"/>
                <a:cs typeface="Arial" panose="020B0604020202020204" pitchFamily="34" charset="0"/>
              </a:rPr>
              <a:t>Monthly interest payments during construction 1 year interest-only</a:t>
            </a:r>
          </a:p>
          <a:p>
            <a:pPr lvl="0"/>
            <a:r>
              <a:rPr lang="en-US" sz="2400" dirty="0" smtClean="0">
                <a:latin typeface="Arial" panose="020B0604020202020204" pitchFamily="34" charset="0"/>
                <a:cs typeface="Arial" panose="020B0604020202020204" pitchFamily="34" charset="0"/>
              </a:rPr>
              <a:t>Monthly Principal &amp; Interest payments during remaining term</a:t>
            </a:r>
          </a:p>
          <a:p>
            <a:pPr lvl="0"/>
            <a:r>
              <a:rPr lang="en-US" sz="2400" dirty="0" smtClean="0">
                <a:latin typeface="Arial" panose="020B0604020202020204" pitchFamily="34" charset="0"/>
                <a:cs typeface="Arial" panose="020B0604020202020204" pitchFamily="34" charset="0"/>
              </a:rPr>
              <a:t>Refinance of outstanding principal at maturity</a:t>
            </a:r>
          </a:p>
          <a:p>
            <a:pPr lvl="0"/>
            <a:r>
              <a:rPr lang="en-US" sz="2400" dirty="0" smtClean="0">
                <a:latin typeface="Arial" panose="020B0604020202020204" pitchFamily="34" charset="0"/>
                <a:cs typeface="Arial" panose="020B0604020202020204" pitchFamily="34" charset="0"/>
              </a:rPr>
              <a:t>DSCR 1.05x</a:t>
            </a:r>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00908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 y="3883134"/>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46625" y="3171585"/>
            <a:ext cx="11460480" cy="1908215"/>
          </a:xfrm>
          <a:prstGeom prst="rect">
            <a:avLst/>
          </a:prstGeom>
          <a:noFill/>
        </p:spPr>
        <p:txBody>
          <a:bodyPr wrap="square" rtlCol="0">
            <a:spAutoFit/>
          </a:bodyPr>
          <a:lstStyle/>
          <a:p>
            <a:pPr algn="ctr"/>
            <a:endParaRPr lang="en-US" sz="54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en-US" sz="36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WebEx Presentation</a:t>
            </a:r>
          </a:p>
          <a:p>
            <a:pPr algn="ct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September </a:t>
            </a: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10, </a:t>
            </a:r>
            <a:r>
              <a:rPr lang="en-US" sz="2800" b="1" dirty="0" smtClean="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2021</a:t>
            </a:r>
            <a:endParaRPr lang="en-US" sz="2800" b="1" dirty="0">
              <a:ln w="0"/>
              <a:solidFill>
                <a:prstClr val="black"/>
              </a:solidFill>
              <a:effectLst>
                <a:outerShdw blurRad="38100" dist="19050" dir="2700000" algn="tl" rotWithShape="0">
                  <a:prstClr val="black">
                    <a:alpha val="40000"/>
                  </a:prstClr>
                </a:outerShdw>
              </a:effectLst>
            </a:endParaRPr>
          </a:p>
        </p:txBody>
      </p:sp>
      <p:sp>
        <p:nvSpPr>
          <p:cNvPr id="5" name="TextBox 4"/>
          <p:cNvSpPr txBox="1"/>
          <p:nvPr/>
        </p:nvSpPr>
        <p:spPr>
          <a:xfrm>
            <a:off x="4364182" y="1770611"/>
            <a:ext cx="3890355" cy="1200329"/>
          </a:xfrm>
          <a:prstGeom prst="rect">
            <a:avLst/>
          </a:prstGeom>
          <a:noFill/>
        </p:spPr>
        <p:txBody>
          <a:bodyPr wrap="square" rtlCol="0">
            <a:spAutoFit/>
          </a:bodyPr>
          <a:lstStyle/>
          <a:p>
            <a:pPr algn="ctr"/>
            <a:r>
              <a:rPr lang="en-US" sz="3600" dirty="0" smtClean="0"/>
              <a:t>Detroit Housing </a:t>
            </a:r>
          </a:p>
          <a:p>
            <a:pPr algn="ctr"/>
            <a:r>
              <a:rPr lang="en-US" sz="3600" dirty="0" smtClean="0"/>
              <a:t>for the Future Fund</a:t>
            </a:r>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61" y="554597"/>
            <a:ext cx="2426208" cy="661416"/>
          </a:xfrm>
          <a:prstGeom prst="rect">
            <a:avLst/>
          </a:prstGeom>
        </p:spPr>
      </p:pic>
    </p:spTree>
    <p:extLst>
      <p:ext uri="{BB962C8B-B14F-4D97-AF65-F5344CB8AC3E}">
        <p14:creationId xmlns:p14="http://schemas.microsoft.com/office/powerpoint/2010/main" val="3734891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Preferred Equity Product General Parameters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lnSpcReduction="10000"/>
          </a:bodyPr>
          <a:lstStyle/>
          <a:p>
            <a:r>
              <a:rPr lang="en-US" sz="2200" dirty="0" smtClean="0">
                <a:latin typeface="Arial" panose="020B0604020202020204" pitchFamily="34" charset="0"/>
                <a:cs typeface="Arial" panose="020B0604020202020204" pitchFamily="34" charset="0"/>
              </a:rPr>
              <a:t>Eligible borrowers</a:t>
            </a:r>
          </a:p>
          <a:p>
            <a:pPr lvl="1"/>
            <a:r>
              <a:rPr lang="en-US" sz="2200" dirty="0" smtClean="0">
                <a:latin typeface="Arial" panose="020B0604020202020204" pitchFamily="34" charset="0"/>
                <a:cs typeface="Arial" panose="020B0604020202020204" pitchFamily="34" charset="0"/>
              </a:rPr>
              <a:t>For-profit and nonprofit owners/sponsors of affordable housing within Detroit City limits</a:t>
            </a:r>
          </a:p>
          <a:p>
            <a:pPr lvl="1"/>
            <a:r>
              <a:rPr lang="en-US" sz="2200" dirty="0" smtClean="0">
                <a:latin typeface="Arial" panose="020B0604020202020204" pitchFamily="34" charset="0"/>
                <a:cs typeface="Arial" panose="020B0604020202020204" pitchFamily="34" charset="0"/>
              </a:rPr>
              <a:t>Small/newer </a:t>
            </a:r>
            <a:r>
              <a:rPr lang="en-US" sz="2200" dirty="0">
                <a:latin typeface="Arial" panose="020B0604020202020204" pitchFamily="34" charset="0"/>
                <a:cs typeface="Arial" panose="020B0604020202020204" pitchFamily="34" charset="0"/>
              </a:rPr>
              <a:t>owners/sponsors </a:t>
            </a:r>
            <a:r>
              <a:rPr lang="en-US" sz="2200" dirty="0" smtClean="0">
                <a:latin typeface="Arial" panose="020B0604020202020204" pitchFamily="34" charset="0"/>
                <a:cs typeface="Arial" panose="020B0604020202020204" pitchFamily="34" charset="0"/>
              </a:rPr>
              <a:t>who are partnered with experienced development consultants</a:t>
            </a:r>
          </a:p>
          <a:p>
            <a:r>
              <a:rPr lang="en-US" sz="2200" dirty="0" smtClean="0">
                <a:latin typeface="Arial" panose="020B0604020202020204" pitchFamily="34" charset="0"/>
                <a:cs typeface="Arial" panose="020B0604020202020204" pitchFamily="34" charset="0"/>
              </a:rPr>
              <a:t>Product is an investment, not a grant</a:t>
            </a:r>
          </a:p>
          <a:p>
            <a:r>
              <a:rPr lang="en-US" sz="2200" dirty="0" smtClean="0">
                <a:latin typeface="Arial" panose="020B0604020202020204" pitchFamily="34" charset="0"/>
                <a:cs typeface="Arial" panose="020B0604020202020204" pitchFamily="34" charset="0"/>
              </a:rPr>
              <a:t>Encouraging deep affordability targeting</a:t>
            </a:r>
          </a:p>
          <a:p>
            <a:r>
              <a:rPr lang="en-US" sz="2200" dirty="0" smtClean="0">
                <a:latin typeface="Arial" panose="020B0604020202020204" pitchFamily="34" charset="0"/>
                <a:cs typeface="Arial" panose="020B0604020202020204" pitchFamily="34" charset="0"/>
              </a:rPr>
              <a:t>Minimum </a:t>
            </a:r>
            <a:r>
              <a:rPr lang="en-US" sz="2200" dirty="0">
                <a:latin typeface="Arial" panose="020B0604020202020204" pitchFamily="34" charset="0"/>
                <a:cs typeface="Arial" panose="020B0604020202020204" pitchFamily="34" charset="0"/>
              </a:rPr>
              <a:t>5% developer </a:t>
            </a:r>
            <a:r>
              <a:rPr lang="en-US" sz="2200" dirty="0" smtClean="0">
                <a:latin typeface="Arial" panose="020B0604020202020204" pitchFamily="34" charset="0"/>
                <a:cs typeface="Arial" panose="020B0604020202020204" pitchFamily="34" charset="0"/>
              </a:rPr>
              <a:t>equity in addition to the PE </a:t>
            </a:r>
            <a:r>
              <a:rPr lang="en-US" sz="2200" dirty="0">
                <a:latin typeface="Arial" panose="020B0604020202020204" pitchFamily="34" charset="0"/>
                <a:cs typeface="Arial" panose="020B0604020202020204" pitchFamily="34" charset="0"/>
              </a:rPr>
              <a:t>for </a:t>
            </a:r>
            <a:r>
              <a:rPr lang="en-US" sz="2200" dirty="0" smtClean="0">
                <a:latin typeface="Arial" panose="020B0604020202020204" pitchFamily="34" charset="0"/>
                <a:cs typeface="Arial" panose="020B0604020202020204" pitchFamily="34" charset="0"/>
              </a:rPr>
              <a:t>non-profits</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Minimum 5-10% developer equity </a:t>
            </a:r>
            <a:r>
              <a:rPr lang="en-US" sz="2200" dirty="0" smtClean="0">
                <a:latin typeface="Arial" panose="020B0604020202020204" pitchFamily="34" charset="0"/>
                <a:cs typeface="Arial" panose="020B0604020202020204" pitchFamily="34" charset="0"/>
              </a:rPr>
              <a:t>in addition to the PE for for-profits</a:t>
            </a:r>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Guarantees/Recourse--N/A</a:t>
            </a:r>
          </a:p>
          <a:p>
            <a:r>
              <a:rPr lang="en-US" sz="2200" dirty="0" smtClean="0">
                <a:latin typeface="Arial" panose="020B0604020202020204" pitchFamily="34" charset="0"/>
                <a:cs typeface="Arial" panose="020B0604020202020204" pitchFamily="34" charset="0"/>
              </a:rPr>
              <a:t>1% origination fee on investments</a:t>
            </a:r>
          </a:p>
          <a:p>
            <a:r>
              <a:rPr lang="en-US" sz="2200" dirty="0" smtClean="0">
                <a:latin typeface="Arial" panose="020B0604020202020204" pitchFamily="34" charset="0"/>
                <a:cs typeface="Arial" panose="020B0604020202020204" pitchFamily="34" charset="0"/>
              </a:rPr>
              <a:t>Legal fees reimbursable</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933423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Preferred Equity Product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838200" y="1825624"/>
            <a:ext cx="10515600" cy="4547183"/>
          </a:xfrm>
        </p:spPr>
        <p:txBody>
          <a:bodyPr>
            <a:normAutofit/>
          </a:bodyPr>
          <a:lstStyle/>
          <a:p>
            <a:r>
              <a:rPr lang="en-US" sz="2400" b="1" dirty="0">
                <a:latin typeface="Arial" panose="020B0604020202020204" pitchFamily="34" charset="0"/>
                <a:cs typeface="Arial" panose="020B0604020202020204" pitchFamily="34" charset="0"/>
              </a:rPr>
              <a:t>Maximum of up to $2 million </a:t>
            </a:r>
            <a:r>
              <a:rPr lang="en-US" sz="2400" b="1" dirty="0" smtClean="0">
                <a:latin typeface="Arial" panose="020B0604020202020204" pitchFamily="34" charset="0"/>
                <a:cs typeface="Arial" panose="020B0604020202020204" pitchFamily="34" charset="0"/>
              </a:rPr>
              <a:t>for up to 25 year term</a:t>
            </a:r>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Small multifamily properties </a:t>
            </a:r>
            <a:endParaRPr lang="en-US" sz="24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Acquisition of existing buildings and may consider new construction</a:t>
            </a:r>
          </a:p>
          <a:p>
            <a:pPr lvl="2"/>
            <a:r>
              <a:rPr lang="en-US" sz="1600" dirty="0">
                <a:latin typeface="Arial" panose="020B0604020202020204" pitchFamily="34" charset="0"/>
                <a:cs typeface="Arial" panose="020B0604020202020204" pitchFamily="34" charset="0"/>
              </a:rPr>
              <a:t>R</a:t>
            </a:r>
            <a:r>
              <a:rPr lang="en-US" sz="1600" dirty="0" smtClean="0">
                <a:latin typeface="Arial" panose="020B0604020202020204" pitchFamily="34" charset="0"/>
                <a:cs typeface="Arial" panose="020B0604020202020204" pitchFamily="34" charset="0"/>
              </a:rPr>
              <a:t>efinancing existing debt</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Moderate to substantial rehab based on per unit cost</a:t>
            </a:r>
          </a:p>
          <a:p>
            <a:r>
              <a:rPr lang="en-US" sz="2400" dirty="0" smtClean="0">
                <a:latin typeface="Arial" panose="020B0604020202020204" pitchFamily="34" charset="0"/>
                <a:cs typeface="Arial" panose="020B0604020202020204" pitchFamily="34" charset="0"/>
              </a:rPr>
              <a:t>LTV up to 120% combined debt in project</a:t>
            </a:r>
          </a:p>
          <a:p>
            <a:r>
              <a:rPr lang="en-US" sz="2400" dirty="0" smtClean="0">
                <a:latin typeface="Arial" panose="020B0604020202020204" pitchFamily="34" charset="0"/>
                <a:cs typeface="Arial" panose="020B0604020202020204" pitchFamily="34" charset="0"/>
              </a:rPr>
              <a:t>Operating Agreement</a:t>
            </a:r>
          </a:p>
          <a:p>
            <a:pPr lvl="0"/>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17912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51441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Preferred Equity Product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627993" y="1860331"/>
            <a:ext cx="10515600" cy="4544007"/>
          </a:xfrm>
        </p:spPr>
        <p:txBody>
          <a:bodyPr>
            <a:normAutofit/>
          </a:bodyPr>
          <a:lstStyle/>
          <a:p>
            <a:pPr lvl="0"/>
            <a:r>
              <a:rPr lang="en-US" sz="2400" dirty="0" smtClean="0">
                <a:latin typeface="Arial" panose="020B0604020202020204" pitchFamily="34" charset="0"/>
                <a:cs typeface="Arial" panose="020B0604020202020204" pitchFamily="34" charset="0"/>
              </a:rPr>
              <a:t>Repayment</a:t>
            </a:r>
          </a:p>
          <a:p>
            <a:pPr lvl="1"/>
            <a:r>
              <a:rPr lang="en-US" dirty="0" smtClean="0">
                <a:latin typeface="Arial" panose="020B0604020202020204" pitchFamily="34" charset="0"/>
                <a:cs typeface="Arial" panose="020B0604020202020204" pitchFamily="34" charset="0"/>
              </a:rPr>
              <a:t>Based on Equity Multiple, not IRR</a:t>
            </a:r>
          </a:p>
          <a:p>
            <a:pPr lvl="1"/>
            <a:r>
              <a:rPr lang="en-US" dirty="0" smtClean="0">
                <a:latin typeface="Arial" panose="020B0604020202020204" pitchFamily="34" charset="0"/>
                <a:cs typeface="Arial" panose="020B0604020202020204" pitchFamily="34" charset="0"/>
              </a:rPr>
              <a:t>1% annual distributable cash flow</a:t>
            </a:r>
          </a:p>
          <a:p>
            <a:pPr lvl="1"/>
            <a:r>
              <a:rPr lang="en-US" dirty="0" smtClean="0">
                <a:latin typeface="Arial" panose="020B0604020202020204" pitchFamily="34" charset="0"/>
                <a:cs typeface="Arial" panose="020B0604020202020204" pitchFamily="34" charset="0"/>
              </a:rPr>
              <a:t>Senior on the refinance before developer cash flow</a:t>
            </a:r>
          </a:p>
          <a:p>
            <a:pPr lvl="0"/>
            <a:endParaRPr lang="en-US" sz="2400" dirty="0">
              <a:latin typeface="Arial" panose="020B0604020202020204" pitchFamily="34" charset="0"/>
              <a:cs typeface="Arial" panose="020B0604020202020204" pitchFamily="34" charset="0"/>
            </a:endParaRPr>
          </a:p>
          <a:p>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935297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6"/>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Affordability</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Preferred Equity</a:t>
            </a:r>
          </a:p>
          <a:p>
            <a:pPr lvl="1"/>
            <a:r>
              <a:rPr lang="en-US" dirty="0" smtClean="0">
                <a:latin typeface="Arial" panose="020B0604020202020204" pitchFamily="34" charset="0"/>
                <a:cs typeface="Arial" panose="020B0604020202020204" pitchFamily="34" charset="0"/>
              </a:rPr>
              <a:t>50</a:t>
            </a:r>
            <a:r>
              <a:rPr lang="en-US" dirty="0">
                <a:latin typeface="Arial" panose="020B0604020202020204" pitchFamily="34" charset="0"/>
                <a:cs typeface="Arial" panose="020B0604020202020204" pitchFamily="34" charset="0"/>
              </a:rPr>
              <a:t>% of </a:t>
            </a:r>
            <a:r>
              <a:rPr lang="en-US" dirty="0" smtClean="0">
                <a:latin typeface="Arial" panose="020B0604020202020204" pitchFamily="34" charset="0"/>
                <a:cs typeface="Arial" panose="020B0604020202020204" pitchFamily="34" charset="0"/>
              </a:rPr>
              <a:t>overall units </a:t>
            </a:r>
            <a:r>
              <a:rPr lang="en-US" dirty="0">
                <a:latin typeface="Arial" panose="020B0604020202020204" pitchFamily="34" charset="0"/>
                <a:cs typeface="Arial" panose="020B0604020202020204" pitchFamily="34" charset="0"/>
              </a:rPr>
              <a:t>should be 80% AMI or below</a:t>
            </a:r>
          </a:p>
          <a:p>
            <a:pPr lvl="2"/>
            <a:r>
              <a:rPr lang="en-US" dirty="0" smtClean="0">
                <a:latin typeface="Arial" panose="020B0604020202020204" pitchFamily="34" charset="0"/>
                <a:cs typeface="Arial" panose="020B0604020202020204" pitchFamily="34" charset="0"/>
              </a:rPr>
              <a:t>Minimum of 5% of units at 50% AMI or lower</a:t>
            </a:r>
          </a:p>
          <a:p>
            <a:pPr lvl="2"/>
            <a:r>
              <a:rPr lang="en-US" dirty="0" smtClean="0">
                <a:latin typeface="Arial" panose="020B0604020202020204" pitchFamily="34" charset="0"/>
                <a:cs typeface="Arial" panose="020B0604020202020204" pitchFamily="34" charset="0"/>
              </a:rPr>
              <a:t>Minimum of 15% of units at 60% AMI or lower</a:t>
            </a:r>
          </a:p>
          <a:p>
            <a:pPr lvl="1"/>
            <a:r>
              <a:rPr lang="en-US" dirty="0" smtClean="0">
                <a:latin typeface="Arial" panose="020B0604020202020204" pitchFamily="34" charset="0"/>
                <a:cs typeface="Arial" panose="020B0604020202020204" pitchFamily="34" charset="0"/>
              </a:rPr>
              <a:t>Deeper affordability strongly encouraged and will score higher</a:t>
            </a:r>
          </a:p>
          <a:p>
            <a:pPr lvl="1"/>
            <a:r>
              <a:rPr lang="en-US" dirty="0">
                <a:latin typeface="Arial" panose="020B0604020202020204" pitchFamily="34" charset="0"/>
                <a:cs typeface="Arial" panose="020B0604020202020204" pitchFamily="34" charset="0"/>
              </a:rPr>
              <a:t>Deed restricted for a minimum of the period of investment term</a:t>
            </a:r>
          </a:p>
          <a:p>
            <a:pPr lvl="1"/>
            <a:r>
              <a:rPr lang="en-US" dirty="0" smtClean="0">
                <a:latin typeface="Arial" panose="020B0604020202020204" pitchFamily="34" charset="0"/>
                <a:cs typeface="Arial" panose="020B0604020202020204" pitchFamily="34" charset="0"/>
              </a:rPr>
              <a:t>DHFF will preserve affordability for existing regulated projects</a:t>
            </a:r>
          </a:p>
          <a:p>
            <a:pPr lvl="1"/>
            <a:r>
              <a:rPr lang="en-US" dirty="0" smtClean="0">
                <a:latin typeface="Arial" panose="020B0604020202020204" pitchFamily="34" charset="0"/>
                <a:cs typeface="Arial" panose="020B0604020202020204" pitchFamily="34" charset="0"/>
              </a:rPr>
              <a:t>Portion of commercial space in mixed use projects reserved for minority-led businesses/entrepreneurs (where applicable)</a:t>
            </a:r>
          </a:p>
          <a:p>
            <a:endParaRPr lang="en-US" sz="24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650197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 Needs Assessment (CNA) &amp;</a:t>
            </a:r>
            <a:b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Green  CNA Recoverable Grant Product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lnSpcReduction="10000"/>
          </a:bodyPr>
          <a:lstStyle/>
          <a:p>
            <a:r>
              <a:rPr lang="en-US" sz="2400" dirty="0" smtClean="0">
                <a:latin typeface="Arial" panose="020B0604020202020204" pitchFamily="34" charset="0"/>
                <a:cs typeface="Arial" panose="020B0604020202020204" pitchFamily="34" charset="0"/>
              </a:rPr>
              <a:t>Cover costs of 3</a:t>
            </a:r>
            <a:r>
              <a:rPr lang="en-US" sz="2400" baseline="30000" dirty="0" smtClean="0">
                <a:latin typeface="Arial" panose="020B0604020202020204" pitchFamily="34" charset="0"/>
                <a:cs typeface="Arial" panose="020B0604020202020204" pitchFamily="34" charset="0"/>
              </a:rPr>
              <a:t>rd</a:t>
            </a:r>
            <a:r>
              <a:rPr lang="en-US" sz="2400" dirty="0" smtClean="0">
                <a:latin typeface="Arial" panose="020B0604020202020204" pitchFamily="34" charset="0"/>
                <a:cs typeface="Arial" panose="020B0604020202020204" pitchFamily="34" charset="0"/>
              </a:rPr>
              <a:t> party CNA</a:t>
            </a:r>
          </a:p>
          <a:p>
            <a:r>
              <a:rPr lang="en-US" sz="2400" dirty="0" smtClean="0">
                <a:latin typeface="Arial" panose="020B0604020202020204" pitchFamily="34" charset="0"/>
                <a:cs typeface="Arial" panose="020B0604020202020204" pitchFamily="34" charset="0"/>
              </a:rPr>
              <a:t>100% Affordable (Preservation) or NOAH projects</a:t>
            </a:r>
          </a:p>
          <a:p>
            <a:r>
              <a:rPr lang="en-US" sz="2400" dirty="0" smtClean="0">
                <a:latin typeface="Arial" panose="020B0604020202020204" pitchFamily="34" charset="0"/>
                <a:cs typeface="Arial" panose="020B0604020202020204" pitchFamily="34" charset="0"/>
              </a:rPr>
              <a:t>Willing to preserve existing affordability at a minimum</a:t>
            </a:r>
          </a:p>
          <a:p>
            <a:r>
              <a:rPr lang="en-US" sz="2400" dirty="0" smtClean="0">
                <a:latin typeface="Arial" panose="020B0604020202020204" pitchFamily="34" charset="0"/>
                <a:cs typeface="Arial" panose="020B0604020202020204" pitchFamily="34" charset="0"/>
              </a:rPr>
              <a:t>Up to $25,000 at 2 year term (no interest)</a:t>
            </a:r>
          </a:p>
          <a:p>
            <a:pPr lvl="1"/>
            <a:r>
              <a:rPr lang="en-US" sz="2000" dirty="0" smtClean="0">
                <a:latin typeface="Arial" panose="020B0604020202020204" pitchFamily="34" charset="0"/>
                <a:cs typeface="Arial" panose="020B0604020202020204" pitchFamily="34" charset="0"/>
              </a:rPr>
              <a:t>Reimbursable</a:t>
            </a:r>
          </a:p>
          <a:p>
            <a:r>
              <a:rPr lang="en-US" sz="2400" dirty="0" smtClean="0">
                <a:latin typeface="Arial" panose="020B0604020202020204" pitchFamily="34" charset="0"/>
                <a:cs typeface="Arial" panose="020B0604020202020204" pitchFamily="34" charset="0"/>
              </a:rPr>
              <a:t>Fully repayable at point of construction financing closing</a:t>
            </a:r>
          </a:p>
          <a:p>
            <a:pPr lvl="0"/>
            <a:r>
              <a:rPr lang="en-US" sz="2400" dirty="0" smtClean="0">
                <a:latin typeface="Arial" panose="020B0604020202020204" pitchFamily="34" charset="0"/>
                <a:cs typeface="Arial" panose="020B0604020202020204" pitchFamily="34" charset="0"/>
              </a:rPr>
              <a:t>$250 fee</a:t>
            </a:r>
          </a:p>
          <a:p>
            <a:pPr lvl="0"/>
            <a:r>
              <a:rPr lang="en-US" sz="2400" dirty="0" smtClean="0">
                <a:latin typeface="Arial" panose="020B0604020202020204" pitchFamily="34" charset="0"/>
                <a:cs typeface="Arial" panose="020B0604020202020204" pitchFamily="34" charset="0"/>
              </a:rPr>
              <a:t>Will require smaller application package</a:t>
            </a:r>
          </a:p>
          <a:p>
            <a:pPr lvl="0"/>
            <a:r>
              <a:rPr lang="en-US" sz="2400" dirty="0" smtClean="0">
                <a:latin typeface="Arial" panose="020B0604020202020204" pitchFamily="34" charset="0"/>
                <a:cs typeface="Arial" panose="020B0604020202020204" pitchFamily="34" charset="0"/>
              </a:rPr>
              <a:t>Single family scattered site/clustered projects ARE eligible</a:t>
            </a:r>
          </a:p>
          <a:p>
            <a:pPr lvl="0"/>
            <a:r>
              <a:rPr lang="en-US" sz="2400" dirty="0" smtClean="0">
                <a:latin typeface="Arial" panose="020B0604020202020204" pitchFamily="34" charset="0"/>
                <a:cs typeface="Arial" panose="020B0604020202020204" pitchFamily="34" charset="0"/>
              </a:rPr>
              <a:t>DHFF can provide vendor recommendations</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854680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Developers of Color (DOC) Predevelopment Matching Grant Award</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Limited Availability Grant </a:t>
            </a:r>
            <a:r>
              <a:rPr lang="en-US" sz="2400" dirty="0">
                <a:latin typeface="Arial" panose="020B0604020202020204" pitchFamily="34" charset="0"/>
                <a:cs typeface="Arial" panose="020B0604020202020204" pitchFamily="34" charset="0"/>
              </a:rPr>
              <a:t>funds set aside for developers of color</a:t>
            </a:r>
          </a:p>
          <a:p>
            <a:r>
              <a:rPr lang="en-US" sz="2400" dirty="0" smtClean="0">
                <a:latin typeface="Arial" panose="020B0604020202020204" pitchFamily="34" charset="0"/>
                <a:cs typeface="Arial" panose="020B0604020202020204" pitchFamily="34" charset="0"/>
              </a:rPr>
              <a:t>For Preservation projects, </a:t>
            </a:r>
            <a:r>
              <a:rPr lang="en-US" sz="2400" dirty="0">
                <a:latin typeface="Arial" panose="020B0604020202020204" pitchFamily="34" charset="0"/>
                <a:cs typeface="Arial" panose="020B0604020202020204" pitchFamily="34" charset="0"/>
              </a:rPr>
              <a:t>must preserve existing affordability at a minimum</a:t>
            </a:r>
          </a:p>
          <a:p>
            <a:r>
              <a:rPr lang="en-US" sz="2400" dirty="0">
                <a:latin typeface="Arial" panose="020B0604020202020204" pitchFamily="34" charset="0"/>
                <a:cs typeface="Arial" panose="020B0604020202020204" pitchFamily="34" charset="0"/>
              </a:rPr>
              <a:t>Matching grant up to </a:t>
            </a:r>
            <a:r>
              <a:rPr lang="en-US" sz="2400" dirty="0" smtClean="0">
                <a:latin typeface="Arial" panose="020B0604020202020204" pitchFamily="34" charset="0"/>
                <a:cs typeface="Arial" panose="020B0604020202020204" pitchFamily="34" charset="0"/>
              </a:rPr>
              <a:t>$100,000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Cover costs of predevelopment expenses </a:t>
            </a:r>
          </a:p>
          <a:p>
            <a:r>
              <a:rPr lang="en-US" sz="2400" dirty="0" smtClean="0">
                <a:latin typeface="Arial" panose="020B0604020202020204" pitchFamily="34" charset="0"/>
                <a:cs typeface="Arial" panose="020B0604020202020204" pitchFamily="34" charset="0"/>
              </a:rPr>
              <a:t>Eligible </a:t>
            </a:r>
            <a:r>
              <a:rPr lang="en-US" sz="2400" dirty="0">
                <a:latin typeface="Arial" panose="020B0604020202020204" pitchFamily="34" charset="0"/>
                <a:cs typeface="Arial" panose="020B0604020202020204" pitchFamily="34" charset="0"/>
              </a:rPr>
              <a:t>costs include but not limited to:</a:t>
            </a:r>
          </a:p>
          <a:p>
            <a:pPr lvl="1"/>
            <a:r>
              <a:rPr lang="en-US" sz="2000" dirty="0">
                <a:latin typeface="Arial" panose="020B0604020202020204" pitchFamily="34" charset="0"/>
                <a:cs typeface="Arial" panose="020B0604020202020204" pitchFamily="34" charset="0"/>
              </a:rPr>
              <a:t>Architectural or engineering </a:t>
            </a:r>
            <a:r>
              <a:rPr lang="en-US" sz="2000" dirty="0" smtClean="0">
                <a:latin typeface="Arial" panose="020B0604020202020204" pitchFamily="34" charset="0"/>
                <a:cs typeface="Arial" panose="020B0604020202020204" pitchFamily="34" charset="0"/>
              </a:rPr>
              <a:t>fees</a:t>
            </a:r>
          </a:p>
          <a:p>
            <a:pPr lvl="1"/>
            <a:r>
              <a:rPr lang="en-US" sz="2000" dirty="0" smtClean="0">
                <a:latin typeface="Arial" panose="020B0604020202020204" pitchFamily="34" charset="0"/>
                <a:cs typeface="Arial" panose="020B0604020202020204" pitchFamily="34" charset="0"/>
              </a:rPr>
              <a:t>Third party costs (appraisal, title, survey, environmental studies, etc.)</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LIHTC </a:t>
            </a:r>
            <a:r>
              <a:rPr lang="en-US" sz="2000" dirty="0">
                <a:latin typeface="Arial" panose="020B0604020202020204" pitchFamily="34" charset="0"/>
                <a:cs typeface="Arial" panose="020B0604020202020204" pitchFamily="34" charset="0"/>
              </a:rPr>
              <a:t>or other financing application fees</a:t>
            </a:r>
          </a:p>
          <a:p>
            <a:pPr lvl="1"/>
            <a:r>
              <a:rPr lang="en-US" sz="2000" dirty="0" smtClean="0">
                <a:latin typeface="Arial" panose="020B0604020202020204" pitchFamily="34" charset="0"/>
                <a:cs typeface="Arial" panose="020B0604020202020204" pitchFamily="34" charset="0"/>
              </a:rPr>
              <a:t>Consultant</a:t>
            </a:r>
          </a:p>
          <a:p>
            <a:pPr lvl="1"/>
            <a:r>
              <a:rPr lang="en-US" sz="2000" dirty="0" smtClean="0">
                <a:latin typeface="Arial" panose="020B0604020202020204" pitchFamily="34" charset="0"/>
                <a:cs typeface="Arial" panose="020B0604020202020204" pitchFamily="34" charset="0"/>
              </a:rPr>
              <a:t>Legal Fees (excluding other lender’s fees)</a:t>
            </a:r>
            <a:endParaRPr lang="en-US" sz="2000" dirty="0">
              <a:latin typeface="Arial" panose="020B0604020202020204" pitchFamily="34" charset="0"/>
              <a:cs typeface="Arial" panose="020B0604020202020204" pitchFamily="34" charset="0"/>
            </a:endParaRP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674730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 Approval Requirements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Developer Credit</a:t>
            </a:r>
          </a:p>
          <a:p>
            <a:pPr lvl="1"/>
            <a:r>
              <a:rPr lang="en-US" dirty="0" smtClean="0">
                <a:latin typeface="Arial" panose="020B0604020202020204" pitchFamily="34" charset="0"/>
                <a:cs typeface="Arial" panose="020B0604020202020204" pitchFamily="34" charset="0"/>
              </a:rPr>
              <a:t>Organizational Capacity</a:t>
            </a:r>
          </a:p>
          <a:p>
            <a:pPr lvl="2"/>
            <a:r>
              <a:rPr lang="en-US" dirty="0" smtClean="0">
                <a:latin typeface="Arial" panose="020B0604020202020204" pitchFamily="34" charset="0"/>
                <a:cs typeface="Arial" panose="020B0604020202020204" pitchFamily="34" charset="0"/>
              </a:rPr>
              <a:t>Minimum </a:t>
            </a:r>
            <a:r>
              <a:rPr lang="en-US" dirty="0">
                <a:latin typeface="Arial" panose="020B0604020202020204" pitchFamily="34" charset="0"/>
                <a:cs typeface="Arial" panose="020B0604020202020204" pitchFamily="34" charset="0"/>
              </a:rPr>
              <a:t>of 3 Years Experience Related to the Project Type Being Developed</a:t>
            </a:r>
          </a:p>
          <a:p>
            <a:pPr lvl="2"/>
            <a:r>
              <a:rPr lang="en-US" dirty="0" smtClean="0">
                <a:latin typeface="Arial" panose="020B0604020202020204" pitchFamily="34" charset="0"/>
                <a:cs typeface="Arial" panose="020B0604020202020204" pitchFamily="34" charset="0"/>
              </a:rPr>
              <a:t>Solid </a:t>
            </a:r>
            <a:r>
              <a:rPr lang="en-US" dirty="0">
                <a:latin typeface="Arial" panose="020B0604020202020204" pitchFamily="34" charset="0"/>
                <a:cs typeface="Arial" panose="020B0604020202020204" pitchFamily="34" charset="0"/>
              </a:rPr>
              <a:t>Reputation in the Community and Among Financers</a:t>
            </a:r>
          </a:p>
          <a:p>
            <a:pPr lvl="2"/>
            <a:r>
              <a:rPr lang="en-US" dirty="0" smtClean="0">
                <a:latin typeface="Arial" panose="020B0604020202020204" pitchFamily="34" charset="0"/>
                <a:cs typeface="Arial" panose="020B0604020202020204" pitchFamily="34" charset="0"/>
              </a:rPr>
              <a:t>Strong </a:t>
            </a:r>
            <a:r>
              <a:rPr lang="en-US" dirty="0">
                <a:latin typeface="Arial" panose="020B0604020202020204" pitchFamily="34" charset="0"/>
                <a:cs typeface="Arial" panose="020B0604020202020204" pitchFamily="34" charset="0"/>
              </a:rPr>
              <a:t>Track Record Showing Positive Results as a </a:t>
            </a:r>
            <a:r>
              <a:rPr lang="en-US" dirty="0" smtClean="0">
                <a:latin typeface="Arial" panose="020B0604020202020204" pitchFamily="34" charset="0"/>
                <a:cs typeface="Arial" panose="020B0604020202020204" pitchFamily="34" charset="0"/>
              </a:rPr>
              <a:t>Developer or Owner</a:t>
            </a:r>
          </a:p>
          <a:p>
            <a:pPr lvl="2"/>
            <a:r>
              <a:rPr lang="en-US" dirty="0" smtClean="0">
                <a:latin typeface="Arial" panose="020B0604020202020204" pitchFamily="34" charset="0"/>
                <a:cs typeface="Arial" panose="020B0604020202020204" pitchFamily="34" charset="0"/>
              </a:rPr>
              <a:t>Experienced Consultant/Team Engaged for Sponsors Not Meeting Criteria</a:t>
            </a:r>
          </a:p>
          <a:p>
            <a:pPr lvl="1"/>
            <a:r>
              <a:rPr lang="en-US" dirty="0" smtClean="0">
                <a:latin typeface="Arial" panose="020B0604020202020204" pitchFamily="34" charset="0"/>
                <a:cs typeface="Arial" panose="020B0604020202020204" pitchFamily="34" charset="0"/>
              </a:rPr>
              <a:t>Leadership and Staff Analysis</a:t>
            </a:r>
          </a:p>
          <a:p>
            <a:pPr lvl="1"/>
            <a:r>
              <a:rPr lang="en-US" dirty="0" smtClean="0">
                <a:latin typeface="Arial" panose="020B0604020202020204" pitchFamily="34" charset="0"/>
                <a:cs typeface="Arial" panose="020B0604020202020204" pitchFamily="34" charset="0"/>
              </a:rPr>
              <a:t>Borrower Financial Capacity</a:t>
            </a:r>
          </a:p>
          <a:p>
            <a:pPr lvl="2"/>
            <a:r>
              <a:rPr lang="en-US" dirty="0" smtClean="0">
                <a:latin typeface="Arial" panose="020B0604020202020204" pitchFamily="34" charset="0"/>
                <a:cs typeface="Arial" panose="020B0604020202020204" pitchFamily="34" charset="0"/>
              </a:rPr>
              <a:t>Liquidity Measures</a:t>
            </a:r>
          </a:p>
          <a:p>
            <a:pPr lvl="2"/>
            <a:r>
              <a:rPr lang="en-US" dirty="0" smtClean="0">
                <a:latin typeface="Arial" panose="020B0604020202020204" pitchFamily="34" charset="0"/>
                <a:cs typeface="Arial" panose="020B0604020202020204" pitchFamily="34" charset="0"/>
              </a:rPr>
              <a:t>Equity Requirements</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34703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Required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for Review</a:t>
            </a:r>
          </a:p>
        </p:txBody>
      </p:sp>
      <p:sp>
        <p:nvSpPr>
          <p:cNvPr id="6" name="Content Placeholder 5"/>
          <p:cNvSpPr>
            <a:spLocks noGrp="1"/>
          </p:cNvSpPr>
          <p:nvPr>
            <p:ph idx="1"/>
          </p:nvPr>
        </p:nvSpPr>
        <p:spPr/>
        <p:txBody>
          <a:bodyPr>
            <a:normAutofit/>
          </a:bodyPr>
          <a:lstStyle/>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For-Profit Sponsors Must Provide:</a:t>
            </a:r>
          </a:p>
          <a:p>
            <a:pPr lvl="1"/>
            <a:r>
              <a:rPr lang="en-US" dirty="0" smtClean="0">
                <a:latin typeface="Arial" panose="020B0604020202020204" pitchFamily="34" charset="0"/>
                <a:cs typeface="Arial" panose="020B0604020202020204" pitchFamily="34" charset="0"/>
              </a:rPr>
              <a:t>Statement of Financial Position/Balance Sheets</a:t>
            </a:r>
          </a:p>
          <a:p>
            <a:pPr lvl="1"/>
            <a:r>
              <a:rPr lang="en-US" dirty="0" smtClean="0">
                <a:latin typeface="Arial" panose="020B0604020202020204" pitchFamily="34" charset="0"/>
                <a:cs typeface="Arial" panose="020B0604020202020204" pitchFamily="34" charset="0"/>
              </a:rPr>
              <a:t>Statement of Activities/Income Statements</a:t>
            </a:r>
          </a:p>
          <a:p>
            <a:pPr lvl="1"/>
            <a:r>
              <a:rPr lang="en-US" dirty="0" smtClean="0">
                <a:latin typeface="Arial" panose="020B0604020202020204" pitchFamily="34" charset="0"/>
                <a:cs typeface="Arial" panose="020B0604020202020204" pitchFamily="34" charset="0"/>
              </a:rPr>
              <a:t>Personal Financial Statement </a:t>
            </a:r>
          </a:p>
          <a:p>
            <a:pPr lvl="2"/>
            <a:r>
              <a:rPr lang="en-US" dirty="0" smtClean="0">
                <a:latin typeface="Arial" panose="020B0604020202020204" pitchFamily="34" charset="0"/>
                <a:cs typeface="Arial" panose="020B0604020202020204" pitchFamily="34" charset="0"/>
              </a:rPr>
              <a:t>Partners with 20% interest or higher</a:t>
            </a:r>
          </a:p>
          <a:p>
            <a:pPr lvl="2"/>
            <a:r>
              <a:rPr lang="en-US" dirty="0" smtClean="0">
                <a:latin typeface="Arial" panose="020B0604020202020204" pitchFamily="34" charset="0"/>
                <a:cs typeface="Arial" panose="020B0604020202020204" pitchFamily="34" charset="0"/>
              </a:rPr>
              <a:t> others requested by DHFF</a:t>
            </a:r>
          </a:p>
          <a:p>
            <a:pPr lvl="1"/>
            <a:r>
              <a:rPr lang="en-US" dirty="0" smtClean="0">
                <a:latin typeface="Arial" panose="020B0604020202020204" pitchFamily="34" charset="0"/>
                <a:cs typeface="Arial" panose="020B0604020202020204" pitchFamily="34" charset="0"/>
              </a:rPr>
              <a:t>REO Schedule if (Applicable)</a:t>
            </a:r>
          </a:p>
          <a:p>
            <a:pPr lvl="1"/>
            <a:r>
              <a:rPr lang="en-US" dirty="0" smtClean="0">
                <a:latin typeface="Arial" panose="020B0604020202020204" pitchFamily="34" charset="0"/>
                <a:cs typeface="Arial" panose="020B0604020202020204" pitchFamily="34" charset="0"/>
              </a:rPr>
              <a:t>Credit Authorization</a:t>
            </a:r>
          </a:p>
          <a:p>
            <a:pPr lvl="1"/>
            <a:endParaRPr lang="en-US" sz="2000" dirty="0">
              <a:solidFill>
                <a:srgbClr val="FF0000"/>
              </a:solidFill>
              <a:latin typeface="Arial" panose="020B0604020202020204" pitchFamily="34" charset="0"/>
              <a:cs typeface="Arial" panose="020B0604020202020204" pitchFamily="34" charset="0"/>
            </a:endParaRP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875189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Required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Documentation for Review</a:t>
            </a:r>
          </a:p>
        </p:txBody>
      </p:sp>
      <p:sp>
        <p:nvSpPr>
          <p:cNvPr id="6" name="Content Placeholder 5"/>
          <p:cNvSpPr>
            <a:spLocks noGrp="1"/>
          </p:cNvSpPr>
          <p:nvPr>
            <p:ph idx="1"/>
          </p:nvPr>
        </p:nvSpPr>
        <p:spPr/>
        <p:txBody>
          <a:bodyPr>
            <a:normAutofit/>
          </a:bodyPr>
          <a:lstStyle/>
          <a:p>
            <a:pPr marL="457200" lvl="1" indent="0">
              <a:buNone/>
            </a:pPr>
            <a:endParaRPr lang="en-US" sz="2000" dirty="0">
              <a:solidFill>
                <a:srgbClr val="FF0000"/>
              </a:solidFill>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Non-Profits Sponsors Must Provide:</a:t>
            </a:r>
          </a:p>
          <a:p>
            <a:pPr lvl="1"/>
            <a:r>
              <a:rPr lang="en-US" dirty="0">
                <a:latin typeface="Arial" panose="020B0604020202020204" pitchFamily="34" charset="0"/>
                <a:cs typeface="Arial" panose="020B0604020202020204" pitchFamily="34" charset="0"/>
              </a:rPr>
              <a:t>Statement of Financial Position/Balance Sheets</a:t>
            </a:r>
          </a:p>
          <a:p>
            <a:pPr lvl="1"/>
            <a:r>
              <a:rPr lang="en-US" dirty="0">
                <a:latin typeface="Arial" panose="020B0604020202020204" pitchFamily="34" charset="0"/>
                <a:cs typeface="Arial" panose="020B0604020202020204" pitchFamily="34" charset="0"/>
              </a:rPr>
              <a:t>Statement of Activities/Income Statements</a:t>
            </a:r>
          </a:p>
          <a:p>
            <a:pPr lvl="1"/>
            <a:r>
              <a:rPr lang="en-US" dirty="0" smtClean="0">
                <a:latin typeface="Arial" panose="020B0604020202020204" pitchFamily="34" charset="0"/>
                <a:cs typeface="Arial" panose="020B0604020202020204" pitchFamily="34" charset="0"/>
              </a:rPr>
              <a:t>Statement </a:t>
            </a:r>
            <a:r>
              <a:rPr lang="en-US" dirty="0">
                <a:latin typeface="Arial" panose="020B0604020202020204" pitchFamily="34" charset="0"/>
                <a:cs typeface="Arial" panose="020B0604020202020204" pitchFamily="34" charset="0"/>
              </a:rPr>
              <a:t>of Cash Flows</a:t>
            </a:r>
          </a:p>
          <a:p>
            <a:pPr lvl="1"/>
            <a:r>
              <a:rPr lang="en-US" dirty="0">
                <a:latin typeface="Arial" panose="020B0604020202020204" pitchFamily="34" charset="0"/>
                <a:cs typeface="Arial" panose="020B0604020202020204" pitchFamily="34" charset="0"/>
              </a:rPr>
              <a:t>Board Approved Budget for Current Fiscal Year/Income Statement </a:t>
            </a:r>
          </a:p>
          <a:p>
            <a:pPr lvl="1"/>
            <a:r>
              <a:rPr lang="en-US" dirty="0" smtClean="0">
                <a:latin typeface="Arial" panose="020B0604020202020204" pitchFamily="34" charset="0"/>
                <a:cs typeface="Arial" panose="020B0604020202020204" pitchFamily="34" charset="0"/>
              </a:rPr>
              <a:t>Projected </a:t>
            </a:r>
            <a:r>
              <a:rPr lang="en-US" dirty="0">
                <a:latin typeface="Arial" panose="020B0604020202020204" pitchFamily="34" charset="0"/>
                <a:cs typeface="Arial" panose="020B0604020202020204" pitchFamily="34" charset="0"/>
              </a:rPr>
              <a:t>Cash Flow for the Upcoming 24 Months</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340287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Process Overview for Developers Applying to the Detroit Housing for the Future Fund</a:t>
            </a:r>
            <a:endParaRPr lang="en-US"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20500215"/>
              </p:ext>
            </p:extLst>
          </p:nvPr>
        </p:nvGraphicFramePr>
        <p:xfrm>
          <a:off x="205946" y="1620982"/>
          <a:ext cx="11502768" cy="3765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02167" y="5386647"/>
            <a:ext cx="6944429" cy="954107"/>
          </a:xfrm>
          <a:prstGeom prst="rect">
            <a:avLst/>
          </a:prstGeom>
          <a:noFill/>
        </p:spPr>
        <p:txBody>
          <a:bodyPr wrap="square" rtlCol="0">
            <a:spAutoFit/>
          </a:bodyPr>
          <a:lstStyle/>
          <a:p>
            <a:r>
              <a:rPr lang="en-US" sz="1400" dirty="0" smtClean="0"/>
              <a:t>Notes:</a:t>
            </a:r>
          </a:p>
          <a:p>
            <a:pPr marL="285750" indent="-285750">
              <a:buFont typeface="Arial" panose="020B0604020202020204" pitchFamily="34" charset="0"/>
              <a:buChar char="•"/>
            </a:pPr>
            <a:r>
              <a:rPr lang="en-US" sz="1400" dirty="0" smtClean="0"/>
              <a:t>Pre-Application portal will be open year round</a:t>
            </a:r>
          </a:p>
          <a:p>
            <a:pPr marL="285750" indent="-285750">
              <a:buFont typeface="Arial" panose="020B0604020202020204" pitchFamily="34" charset="0"/>
              <a:buChar char="•"/>
            </a:pPr>
            <a:r>
              <a:rPr lang="en-US" sz="1400" dirty="0" smtClean="0"/>
              <a:t>Meeting with developers in the pre-application stage is mandatory</a:t>
            </a:r>
          </a:p>
          <a:p>
            <a:pPr marL="285750" indent="-285750">
              <a:buFont typeface="Arial" panose="020B0604020202020204" pitchFamily="34" charset="0"/>
              <a:buChar char="•"/>
            </a:pPr>
            <a:r>
              <a:rPr lang="en-US" sz="1400" dirty="0" smtClean="0"/>
              <a:t>Full applications accepted upon pre-application approval</a:t>
            </a:r>
          </a:p>
        </p:txBody>
      </p:sp>
    </p:spTree>
    <p:extLst>
      <p:ext uri="{BB962C8B-B14F-4D97-AF65-F5344CB8AC3E}">
        <p14:creationId xmlns:p14="http://schemas.microsoft.com/office/powerpoint/2010/main" val="4006142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Panelists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pPr marL="0" indent="0">
              <a:buNone/>
            </a:pPr>
            <a:endParaRPr lang="en-US" sz="2000" dirty="0"/>
          </a:p>
        </p:txBody>
      </p:sp>
      <p:sp>
        <p:nvSpPr>
          <p:cNvPr id="3" name="TextBox 2"/>
          <p:cNvSpPr txBox="1"/>
          <p:nvPr/>
        </p:nvSpPr>
        <p:spPr>
          <a:xfrm>
            <a:off x="449705" y="2293495"/>
            <a:ext cx="11287593" cy="3754874"/>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Victor Abla, LISC Regional Preservation Director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Brandon Ivory, DHFF Program Officer, </a:t>
            </a:r>
            <a:r>
              <a:rPr lang="en-US" sz="2800" dirty="0" smtClean="0"/>
              <a:t>LISC</a:t>
            </a:r>
          </a:p>
          <a:p>
            <a:endParaRPr lang="en-US" dirty="0" smtClean="0"/>
          </a:p>
          <a:p>
            <a:pPr marL="285750" indent="-285750">
              <a:buFont typeface="Arial" panose="020B0604020202020204" pitchFamily="34" charset="0"/>
              <a:buChar char="•"/>
            </a:pPr>
            <a:r>
              <a:rPr lang="en-US" sz="2800" dirty="0" smtClean="0"/>
              <a:t>Keegan </a:t>
            </a:r>
            <a:r>
              <a:rPr lang="en-US" sz="2800" dirty="0"/>
              <a:t>C. </a:t>
            </a:r>
            <a:r>
              <a:rPr lang="en-US" sz="2800" dirty="0" smtClean="0"/>
              <a:t>Mahoney, Program Director, Policy </a:t>
            </a:r>
            <a:r>
              <a:rPr lang="en-US" sz="2800" dirty="0"/>
              <a:t>&amp; Implementation Div</a:t>
            </a:r>
            <a:r>
              <a:rPr lang="en-US" sz="2800" dirty="0" smtClean="0"/>
              <a:t>., Housing </a:t>
            </a:r>
            <a:r>
              <a:rPr lang="en-US" sz="2800" dirty="0"/>
              <a:t>&amp; Revitalization Dept.</a:t>
            </a:r>
          </a:p>
          <a:p>
            <a:pPr marL="342900" indent="-342900">
              <a:buFont typeface="Arial" panose="020B0604020202020204" pitchFamily="34" charset="0"/>
              <a:buChar char="•"/>
            </a:pPr>
            <a:endParaRPr lang="en-US" sz="2800" dirty="0"/>
          </a:p>
          <a:p>
            <a:endParaRPr lang="en-US" sz="2800" dirty="0" smtClean="0"/>
          </a:p>
          <a:p>
            <a:endParaRPr lang="en-US" sz="2400" dirty="0"/>
          </a:p>
        </p:txBody>
      </p:sp>
    </p:spTree>
    <p:extLst>
      <p:ext uri="{BB962C8B-B14F-4D97-AF65-F5344CB8AC3E}">
        <p14:creationId xmlns:p14="http://schemas.microsoft.com/office/powerpoint/2010/main" val="224068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Application Process</a:t>
            </a: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Pre-Application Submitted through Portal</a:t>
            </a:r>
          </a:p>
          <a:p>
            <a:pPr lvl="1"/>
            <a:r>
              <a:rPr lang="en-US" dirty="0" smtClean="0">
                <a:latin typeface="Arial" panose="020B0604020202020204" pitchFamily="34" charset="0"/>
                <a:cs typeface="Arial" panose="020B0604020202020204" pitchFamily="34" charset="0"/>
              </a:rPr>
              <a:t>One Pre-Application for use with all products</a:t>
            </a:r>
          </a:p>
          <a:p>
            <a:pPr lvl="1"/>
            <a:r>
              <a:rPr lang="en-US" dirty="0" smtClean="0">
                <a:latin typeface="Arial" panose="020B0604020202020204" pitchFamily="34" charset="0"/>
                <a:cs typeface="Arial" panose="020B0604020202020204" pitchFamily="34" charset="0"/>
              </a:rPr>
              <a:t>Application w/ Executive Summary </a:t>
            </a:r>
          </a:p>
          <a:p>
            <a:pPr lvl="1"/>
            <a:r>
              <a:rPr lang="en-US" dirty="0" smtClean="0">
                <a:latin typeface="Arial" panose="020B0604020202020204" pitchFamily="34" charset="0"/>
                <a:cs typeface="Arial" panose="020B0604020202020204" pitchFamily="34" charset="0"/>
              </a:rPr>
              <a:t>S&amp;U</a:t>
            </a:r>
          </a:p>
          <a:p>
            <a:pPr lvl="1"/>
            <a:r>
              <a:rPr lang="en-US" dirty="0" smtClean="0">
                <a:latin typeface="Arial" panose="020B0604020202020204" pitchFamily="34" charset="0"/>
                <a:cs typeface="Arial" panose="020B0604020202020204" pitchFamily="34" charset="0"/>
              </a:rPr>
              <a:t>Proforma</a:t>
            </a:r>
          </a:p>
          <a:p>
            <a:pPr lvl="1"/>
            <a:r>
              <a:rPr lang="en-US" dirty="0" smtClean="0">
                <a:latin typeface="Arial" panose="020B0604020202020204" pitchFamily="34" charset="0"/>
                <a:cs typeface="Arial" panose="020B0604020202020204" pitchFamily="34" charset="0"/>
              </a:rPr>
              <a:t>Discussion with DHFF staff</a:t>
            </a:r>
          </a:p>
          <a:p>
            <a:pPr lvl="1"/>
            <a:endParaRPr lang="en-US" sz="20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Full </a:t>
            </a:r>
            <a:r>
              <a:rPr lang="en-US" sz="3200" dirty="0">
                <a:latin typeface="Arial" panose="020B0604020202020204" pitchFamily="34" charset="0"/>
                <a:cs typeface="Arial" panose="020B0604020202020204" pitchFamily="34" charset="0"/>
              </a:rPr>
              <a:t>Application Submitted through </a:t>
            </a:r>
            <a:r>
              <a:rPr lang="en-US" sz="3200" dirty="0" smtClean="0">
                <a:latin typeface="Arial" panose="020B0604020202020204" pitchFamily="34" charset="0"/>
                <a:cs typeface="Arial" panose="020B0604020202020204" pitchFamily="34" charset="0"/>
              </a:rPr>
              <a:t>Portal</a:t>
            </a:r>
          </a:p>
          <a:p>
            <a:pPr lvl="1"/>
            <a:r>
              <a:rPr lang="en-US" sz="2800" dirty="0" smtClean="0">
                <a:latin typeface="Arial" panose="020B0604020202020204" pitchFamily="34" charset="0"/>
                <a:cs typeface="Arial" panose="020B0604020202020204" pitchFamily="34" charset="0"/>
              </a:rPr>
              <a:t>Upon approval of pre-application</a:t>
            </a:r>
          </a:p>
          <a:p>
            <a:pPr lvl="1"/>
            <a:r>
              <a:rPr lang="en-US" sz="2800" dirty="0" smtClean="0">
                <a:latin typeface="Arial" panose="020B0604020202020204" pitchFamily="34" charset="0"/>
                <a:cs typeface="Arial" panose="020B0604020202020204" pitchFamily="34" charset="0"/>
              </a:rPr>
              <a:t>Larger Checklist</a:t>
            </a:r>
            <a:endParaRPr lang="en-US" sz="28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23925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Scoring &amp; Underwriting</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Threshold Review</a:t>
            </a:r>
          </a:p>
          <a:p>
            <a:r>
              <a:rPr lang="en-US" sz="3200" dirty="0" smtClean="0">
                <a:latin typeface="Arial" panose="020B0604020202020204" pitchFamily="34" charset="0"/>
                <a:cs typeface="Arial" panose="020B0604020202020204" pitchFamily="34" charset="0"/>
              </a:rPr>
              <a:t>Scoring</a:t>
            </a:r>
          </a:p>
          <a:p>
            <a:r>
              <a:rPr lang="en-US" sz="3200" dirty="0" smtClean="0">
                <a:latin typeface="Arial" panose="020B0604020202020204" pitchFamily="34" charset="0"/>
                <a:cs typeface="Arial" panose="020B0604020202020204" pitchFamily="34" charset="0"/>
              </a:rPr>
              <a:t>Intake Committee</a:t>
            </a:r>
          </a:p>
          <a:p>
            <a:r>
              <a:rPr lang="en-US" sz="3200" dirty="0" smtClean="0">
                <a:latin typeface="Arial" panose="020B0604020202020204" pitchFamily="34" charset="0"/>
                <a:cs typeface="Arial" panose="020B0604020202020204" pitchFamily="34" charset="0"/>
              </a:rPr>
              <a:t>Project Review Committee</a:t>
            </a:r>
          </a:p>
          <a:p>
            <a:r>
              <a:rPr lang="en-US" sz="3200" dirty="0" smtClean="0">
                <a:latin typeface="Arial" panose="020B0604020202020204" pitchFamily="34" charset="0"/>
                <a:cs typeface="Arial" panose="020B0604020202020204" pitchFamily="34" charset="0"/>
              </a:rPr>
              <a:t>Underwriting</a:t>
            </a:r>
          </a:p>
          <a:p>
            <a:r>
              <a:rPr lang="en-US" sz="3200" dirty="0" smtClean="0">
                <a:latin typeface="Arial" panose="020B0604020202020204" pitchFamily="34" charset="0"/>
                <a:cs typeface="Arial" panose="020B0604020202020204" pitchFamily="34" charset="0"/>
              </a:rPr>
              <a:t>Approval</a:t>
            </a:r>
          </a:p>
          <a:p>
            <a:r>
              <a:rPr lang="en-US" sz="3200" dirty="0" smtClean="0">
                <a:latin typeface="Arial" panose="020B0604020202020204" pitchFamily="34" charset="0"/>
                <a:cs typeface="Arial" panose="020B0604020202020204" pitchFamily="34" charset="0"/>
              </a:rPr>
              <a:t>Closing</a:t>
            </a:r>
          </a:p>
          <a:p>
            <a:endParaRPr lang="en-US" sz="3200" dirty="0" smtClean="0">
              <a:latin typeface="Arial" panose="020B0604020202020204" pitchFamily="34" charset="0"/>
              <a:cs typeface="Arial" panose="020B0604020202020204" pitchFamily="34" charset="0"/>
            </a:endParaRP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982752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DHFF Outreach</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Informational Session 2021, future rounds</a:t>
            </a:r>
          </a:p>
          <a:p>
            <a:r>
              <a:rPr lang="en-US" sz="3200" dirty="0" smtClean="0">
                <a:latin typeface="Arial" panose="020B0604020202020204" pitchFamily="34" charset="0"/>
                <a:cs typeface="Arial" panose="020B0604020202020204" pitchFamily="34" charset="0"/>
              </a:rPr>
              <a:t>Outreach Sessions and Opportunities</a:t>
            </a:r>
          </a:p>
          <a:p>
            <a:r>
              <a:rPr lang="en-US" sz="3200" dirty="0" smtClean="0">
                <a:latin typeface="Arial" panose="020B0604020202020204" pitchFamily="34" charset="0"/>
                <a:cs typeface="Arial" panose="020B0604020202020204" pitchFamily="34" charset="0"/>
              </a:rPr>
              <a:t>Detroit Housing for the Future Fund Informational Webinars:</a:t>
            </a:r>
          </a:p>
          <a:p>
            <a:pPr lvl="1"/>
            <a:r>
              <a:rPr lang="en-US" sz="2800" dirty="0" smtClean="0">
                <a:latin typeface="Arial" panose="020B0604020202020204" pitchFamily="34" charset="0"/>
                <a:cs typeface="Arial" panose="020B0604020202020204" pitchFamily="34" charset="0"/>
              </a:rPr>
              <a:t>September</a:t>
            </a:r>
          </a:p>
          <a:p>
            <a:pPr lvl="1"/>
            <a:r>
              <a:rPr lang="en-US" sz="2800" dirty="0" smtClean="0">
                <a:latin typeface="Arial" panose="020B0604020202020204" pitchFamily="34" charset="0"/>
                <a:cs typeface="Arial" panose="020B0604020202020204" pitchFamily="34" charset="0"/>
              </a:rPr>
              <a:t>December</a:t>
            </a:r>
          </a:p>
          <a:p>
            <a:pPr marL="457200" lvl="1" indent="0">
              <a:buNone/>
            </a:pPr>
            <a:endParaRPr lang="en-US" sz="2800" dirty="0" smtClean="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lvl="1"/>
            <a:endParaRPr lang="en-US" sz="2800" dirty="0" smtClean="0">
              <a:solidFill>
                <a:srgbClr val="FF0000"/>
              </a:solidFill>
              <a:latin typeface="Arial" panose="020B0604020202020204" pitchFamily="34" charset="0"/>
              <a:cs typeface="Arial" panose="020B0604020202020204" pitchFamily="34" charset="0"/>
            </a:endParaRPr>
          </a:p>
          <a:p>
            <a:pPr lvl="1"/>
            <a:endParaRPr lang="en-US" sz="2800" dirty="0" smtClean="0">
              <a:solidFill>
                <a:srgbClr val="FF0000"/>
              </a:solidFill>
              <a:latin typeface="Arial" panose="020B0604020202020204" pitchFamily="34" charset="0"/>
              <a:cs typeface="Arial" panose="020B0604020202020204" pitchFamily="34" charset="0"/>
            </a:endParaRP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1829152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571" y="495755"/>
            <a:ext cx="10515600" cy="689318"/>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DHFF Portal </a:t>
            </a:r>
            <a:b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pPr marL="457200" lvl="1" indent="0">
              <a:buNone/>
            </a:pPr>
            <a:endParaRPr lang="en-US" sz="2800" dirty="0" smtClean="0">
              <a:solidFill>
                <a:srgbClr val="FF0000"/>
              </a:solidFill>
              <a:latin typeface="Arial" panose="020B0604020202020204" pitchFamily="34" charset="0"/>
              <a:cs typeface="Arial" panose="020B0604020202020204" pitchFamily="34" charset="0"/>
            </a:endParaRP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Rectangle 2"/>
          <p:cNvSpPr/>
          <p:nvPr/>
        </p:nvSpPr>
        <p:spPr>
          <a:xfrm>
            <a:off x="3525585" y="2016645"/>
            <a:ext cx="5670142" cy="2862322"/>
          </a:xfrm>
          <a:prstGeom prst="rect">
            <a:avLst/>
          </a:prstGeom>
        </p:spPr>
        <p:txBody>
          <a:bodyPr wrap="none">
            <a:spAutoFit/>
          </a:bodyPr>
          <a:lstStyle/>
          <a:p>
            <a:pPr algn="ctr"/>
            <a:r>
              <a:rPr lang="en-US" dirty="0">
                <a:hlinkClick r:id="rId2"/>
              </a:rPr>
              <a:t>https://www.detroithousingforthefuturefund.org</a:t>
            </a:r>
            <a:r>
              <a:rPr lang="en-US" dirty="0" smtClean="0">
                <a:hlinkClick r:id="rId2"/>
              </a:rPr>
              <a:t>/</a:t>
            </a:r>
            <a:endParaRPr lang="en-US" dirty="0" smtClean="0"/>
          </a:p>
          <a:p>
            <a:pPr algn="ctr"/>
            <a:endParaRPr lang="en-US" dirty="0"/>
          </a:p>
          <a:p>
            <a:pPr algn="ctr"/>
            <a:r>
              <a:rPr lang="en-US" dirty="0">
                <a:hlinkClick r:id="rId3"/>
              </a:rPr>
              <a:t>https://</a:t>
            </a:r>
            <a:r>
              <a:rPr lang="en-US" dirty="0" smtClean="0">
                <a:hlinkClick r:id="rId3"/>
              </a:rPr>
              <a:t>www.detroithousingforthefuturefund.org/apply</a:t>
            </a:r>
            <a:endParaRPr lang="en-US" dirty="0" smtClean="0"/>
          </a:p>
          <a:p>
            <a:pPr algn="ctr"/>
            <a:endParaRPr lang="en-US" dirty="0"/>
          </a:p>
          <a:p>
            <a:pPr algn="ctr"/>
            <a:r>
              <a:rPr lang="en-US" b="1" dirty="0" smtClean="0">
                <a:solidFill>
                  <a:schemeClr val="accent1">
                    <a:lumMod val="75000"/>
                  </a:schemeClr>
                </a:solidFill>
              </a:rPr>
              <a:t>Start a new application</a:t>
            </a:r>
          </a:p>
          <a:p>
            <a:pPr algn="ctr"/>
            <a:endParaRPr lang="en-US" b="1" dirty="0">
              <a:solidFill>
                <a:schemeClr val="accent1">
                  <a:lumMod val="75000"/>
                </a:schemeClr>
              </a:solidFill>
            </a:endParaRPr>
          </a:p>
          <a:p>
            <a:pPr algn="ctr"/>
            <a:r>
              <a:rPr lang="en-US" b="1" dirty="0">
                <a:solidFill>
                  <a:schemeClr val="accent1">
                    <a:lumMod val="75000"/>
                  </a:schemeClr>
                </a:solidFill>
                <a:hlinkClick r:id="rId4"/>
              </a:rPr>
              <a:t>https://</a:t>
            </a:r>
            <a:r>
              <a:rPr lang="en-US" b="1" dirty="0" smtClean="0">
                <a:solidFill>
                  <a:schemeClr val="accent1">
                    <a:lumMod val="75000"/>
                  </a:schemeClr>
                </a:solidFill>
                <a:hlinkClick r:id="rId4"/>
              </a:rPr>
              <a:t>apply.detroithousingforthefuturefund.org/signup</a:t>
            </a:r>
            <a:endParaRPr lang="en-US" b="1" dirty="0" smtClean="0">
              <a:solidFill>
                <a:schemeClr val="accent1">
                  <a:lumMod val="75000"/>
                </a:schemeClr>
              </a:solidFill>
            </a:endParaRPr>
          </a:p>
          <a:p>
            <a:pPr algn="ctr"/>
            <a:endParaRPr lang="en-US" b="1" dirty="0" smtClean="0">
              <a:solidFill>
                <a:schemeClr val="accent1">
                  <a:lumMod val="75000"/>
                </a:schemeClr>
              </a:solidFill>
            </a:endParaRPr>
          </a:p>
          <a:p>
            <a:pPr algn="ctr"/>
            <a:r>
              <a:rPr lang="en-US" b="1" dirty="0" smtClean="0">
                <a:solidFill>
                  <a:schemeClr val="accent1">
                    <a:lumMod val="75000"/>
                  </a:schemeClr>
                </a:solidFill>
              </a:rPr>
              <a:t>Apply Now Button</a:t>
            </a:r>
            <a:endParaRPr lang="en-US" b="1" dirty="0">
              <a:solidFill>
                <a:schemeClr val="accent1">
                  <a:lumMod val="75000"/>
                </a:schemeClr>
              </a:solidFill>
            </a:endParaRPr>
          </a:p>
          <a:p>
            <a:endParaRPr lang="en-US" dirty="0"/>
          </a:p>
        </p:txBody>
      </p:sp>
    </p:spTree>
    <p:extLst>
      <p:ext uri="{BB962C8B-B14F-4D97-AF65-F5344CB8AC3E}">
        <p14:creationId xmlns:p14="http://schemas.microsoft.com/office/powerpoint/2010/main" val="3049160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9868"/>
            <a:ext cx="12192001"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1989" y="921672"/>
            <a:ext cx="8476918" cy="2000548"/>
          </a:xfrm>
          <a:prstGeom prst="rect">
            <a:avLst/>
          </a:prstGeom>
          <a:noFill/>
        </p:spPr>
        <p:txBody>
          <a:bodyPr wrap="square" rtlCol="0">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Victor Abla</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Detroit LISC Regional Preservation Director</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2"/>
              </a:rPr>
              <a:t>vabla@lisc.org</a:t>
            </a:r>
            <a:endPar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313-265-2893 (connects to mobile phone)</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www.lisc.org/Detroit/</a:t>
            </a:r>
            <a:endPar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en-US" sz="2800" b="1" dirty="0">
              <a:ln w="0"/>
              <a:effectLst>
                <a:outerShdw blurRad="38100" dist="19050" dir="2700000" algn="tl" rotWithShape="0">
                  <a:schemeClr val="dk1">
                    <a:alpha val="40000"/>
                  </a:schemeClr>
                </a:outerShdw>
              </a:effectLst>
            </a:endParaRPr>
          </a:p>
        </p:txBody>
      </p:sp>
      <p:sp>
        <p:nvSpPr>
          <p:cNvPr id="5" name="Rectangle 4"/>
          <p:cNvSpPr/>
          <p:nvPr/>
        </p:nvSpPr>
        <p:spPr>
          <a:xfrm>
            <a:off x="1" y="3062059"/>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1989" y="3592849"/>
            <a:ext cx="8476918" cy="2000548"/>
          </a:xfrm>
          <a:prstGeom prst="rect">
            <a:avLst/>
          </a:prstGeom>
          <a:noFill/>
        </p:spPr>
        <p:txBody>
          <a:bodyPr wrap="square" rtlCol="0">
            <a:spAutoFit/>
          </a:bodyPr>
          <a:lstStyle/>
          <a:p>
            <a:pPr algn="ctr"/>
            <a:r>
              <a:rPr lang="en-US" sz="2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Brandon Ivory</a:t>
            </a:r>
            <a:endParaRPr lang="en-US" sz="24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LISC DHFF Loan Officer</a:t>
            </a:r>
            <a:endPar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3"/>
              </a:rPr>
              <a:t>bivory@lisc.org</a:t>
            </a:r>
            <a:endPar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313-265-2890 (connects to mobile phone)</a:t>
            </a:r>
          </a:p>
          <a:p>
            <a:pPr algn="ctr"/>
            <a:r>
              <a:rPr lang="en-US"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www.lisc.org/Detroit</a:t>
            </a:r>
            <a:r>
              <a:rPr lang="en-US"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endParaRPr lang="en-US" sz="2800" b="1" dirty="0">
              <a:ln w="0"/>
              <a:effectLst>
                <a:outerShdw blurRad="38100" dist="19050" dir="2700000" algn="tl" rotWithShape="0">
                  <a:schemeClr val="dk1">
                    <a:alpha val="40000"/>
                  </a:schemeClr>
                </a:outerShdw>
              </a:effectLst>
            </a:endParaRPr>
          </a:p>
        </p:txBody>
      </p:sp>
      <p:sp>
        <p:nvSpPr>
          <p:cNvPr id="2" name="Rectangle 1"/>
          <p:cNvSpPr/>
          <p:nvPr/>
        </p:nvSpPr>
        <p:spPr>
          <a:xfrm>
            <a:off x="2139204" y="5710028"/>
            <a:ext cx="8088240" cy="892552"/>
          </a:xfrm>
          <a:prstGeom prst="rect">
            <a:avLst/>
          </a:prstGeom>
        </p:spPr>
        <p:txBody>
          <a:bodyPr wrap="none">
            <a:spAutoFit/>
          </a:bodyPr>
          <a:lstStyle/>
          <a:p>
            <a:pPr algn="ctr"/>
            <a:r>
              <a:rPr lang="en-US" sz="32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hlinkClick r:id="rId4"/>
              </a:rPr>
              <a:t>www.detroithousingforthefuturefund.org</a:t>
            </a:r>
            <a:endParaRPr lang="en-US" sz="32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20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Webinars and slides will be archived on the website</a:t>
            </a:r>
            <a:endParaRPr lang="en-US" sz="20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829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44238"/>
            <a:ext cx="12192000" cy="2304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41989" y="1600829"/>
            <a:ext cx="8476918" cy="1354217"/>
          </a:xfrm>
          <a:prstGeom prst="rect">
            <a:avLst/>
          </a:prstGeom>
          <a:noFill/>
        </p:spPr>
        <p:txBody>
          <a:bodyPr wrap="square" rtlCol="0">
            <a:spAutoFit/>
          </a:bodyPr>
          <a:lstStyle/>
          <a:p>
            <a:pPr algn="ctr"/>
            <a:r>
              <a:rPr lang="en-US" sz="54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a:t>
            </a:r>
          </a:p>
          <a:p>
            <a:endParaRPr lang="en-US" sz="28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1306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Housekeeping</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pPr marL="0" indent="0">
              <a:buNone/>
            </a:pPr>
            <a:endParaRPr lang="en-US" sz="2000" dirty="0"/>
          </a:p>
        </p:txBody>
      </p:sp>
      <p:sp>
        <p:nvSpPr>
          <p:cNvPr id="3" name="TextBox 2"/>
          <p:cNvSpPr txBox="1"/>
          <p:nvPr/>
        </p:nvSpPr>
        <p:spPr>
          <a:xfrm>
            <a:off x="449705" y="2293495"/>
            <a:ext cx="1128759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All participants are muted </a:t>
            </a:r>
            <a:r>
              <a:rPr lang="en-US" sz="2400" dirty="0" smtClean="0"/>
              <a:t>upon </a:t>
            </a:r>
            <a:r>
              <a:rPr lang="en-US" sz="2400" dirty="0"/>
              <a:t>entry</a:t>
            </a:r>
          </a:p>
          <a:p>
            <a:pPr marL="342900" indent="-342900">
              <a:buFont typeface="Arial" panose="020B0604020202020204" pitchFamily="34" charset="0"/>
              <a:buChar char="•"/>
            </a:pPr>
            <a:r>
              <a:rPr lang="en-US" sz="2400" dirty="0"/>
              <a:t>Use the chat box function to ask questions during the presentation</a:t>
            </a:r>
          </a:p>
          <a:p>
            <a:pPr marL="342900" indent="-342900">
              <a:buFont typeface="Arial" panose="020B0604020202020204" pitchFamily="34" charset="0"/>
              <a:buChar char="•"/>
            </a:pPr>
            <a:r>
              <a:rPr lang="en-US" sz="2400" dirty="0"/>
              <a:t>There will be time at the end of the presentation to answer questions as well</a:t>
            </a:r>
          </a:p>
          <a:p>
            <a:pPr marL="342900" indent="-342900">
              <a:buFont typeface="Arial" panose="020B0604020202020204" pitchFamily="34" charset="0"/>
              <a:buChar char="•"/>
            </a:pPr>
            <a:r>
              <a:rPr lang="en-US" sz="2400" dirty="0" smtClean="0"/>
              <a:t>This webinar will be repeated and archived on the Detroit Housing for the Future Fund website—www.detroithousingforthefuturefund.org </a:t>
            </a:r>
            <a:endParaRPr lang="en-US" sz="2400" dirty="0"/>
          </a:p>
          <a:p>
            <a:pPr marL="342900" indent="-342900">
              <a:buFont typeface="Arial" panose="020B0604020202020204" pitchFamily="34" charset="0"/>
              <a:buChar char="•"/>
            </a:pPr>
            <a:r>
              <a:rPr lang="en-US" sz="2400" dirty="0" smtClean="0"/>
              <a:t>Slides will be available for download from website</a:t>
            </a:r>
            <a:endParaRPr lang="en-US" sz="2400" dirty="0"/>
          </a:p>
        </p:txBody>
      </p:sp>
    </p:spTree>
    <p:extLst>
      <p:ext uri="{BB962C8B-B14F-4D97-AF65-F5344CB8AC3E}">
        <p14:creationId xmlns:p14="http://schemas.microsoft.com/office/powerpoint/2010/main" val="357546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 for Detroit Housing for the Future Fund presentation</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How did we get here?</a:t>
            </a:r>
          </a:p>
          <a:p>
            <a:pPr marL="342900" indent="-342900">
              <a:buFont typeface="Arial" panose="020B0604020202020204" pitchFamily="34" charset="0"/>
              <a:buChar char="•"/>
            </a:pPr>
            <a:r>
              <a:rPr lang="en-US" sz="2400" dirty="0" smtClean="0"/>
              <a:t>Overview of the Detroit Housing for the Future Fund (DHFF)</a:t>
            </a:r>
          </a:p>
          <a:p>
            <a:pPr marL="342900" indent="-342900">
              <a:buFont typeface="Arial" panose="020B0604020202020204" pitchFamily="34" charset="0"/>
              <a:buChar char="•"/>
            </a:pPr>
            <a:r>
              <a:rPr lang="en-US" sz="2400" dirty="0" smtClean="0"/>
              <a:t>Highlights through August 2021</a:t>
            </a:r>
          </a:p>
          <a:p>
            <a:pPr marL="342900" indent="-342900">
              <a:buFont typeface="Arial" panose="020B0604020202020204" pitchFamily="34" charset="0"/>
              <a:buChar char="•"/>
            </a:pPr>
            <a:r>
              <a:rPr lang="en-US" sz="2400" dirty="0" smtClean="0"/>
              <a:t>Review of Eligible Project Types</a:t>
            </a:r>
            <a:endParaRPr lang="en-US" sz="2400" dirty="0"/>
          </a:p>
          <a:p>
            <a:pPr marL="342900" indent="-342900">
              <a:buFont typeface="Arial" panose="020B0604020202020204" pitchFamily="34" charset="0"/>
              <a:buChar char="•"/>
            </a:pPr>
            <a:r>
              <a:rPr lang="en-US" sz="2400" dirty="0" smtClean="0"/>
              <a:t>Loan Product Review</a:t>
            </a:r>
          </a:p>
          <a:p>
            <a:pPr marL="342900" indent="-342900">
              <a:buFont typeface="Arial" panose="020B0604020202020204" pitchFamily="34" charset="0"/>
              <a:buChar char="•"/>
            </a:pPr>
            <a:r>
              <a:rPr lang="en-US" sz="2400" dirty="0" smtClean="0"/>
              <a:t>Preferred Equity Review</a:t>
            </a:r>
          </a:p>
          <a:p>
            <a:pPr marL="342900" indent="-342900">
              <a:buFont typeface="Arial" panose="020B0604020202020204" pitchFamily="34" charset="0"/>
              <a:buChar char="•"/>
            </a:pPr>
            <a:r>
              <a:rPr lang="en-US" sz="2400" dirty="0" smtClean="0"/>
              <a:t>Required Documentation for Review</a:t>
            </a:r>
            <a:endParaRPr lang="en-US" sz="2400" dirty="0"/>
          </a:p>
        </p:txBody>
      </p:sp>
    </p:spTree>
    <p:extLst>
      <p:ext uri="{BB962C8B-B14F-4D97-AF65-F5344CB8AC3E}">
        <p14:creationId xmlns:p14="http://schemas.microsoft.com/office/powerpoint/2010/main" val="351344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12" name="Rectangle 11"/>
          <p:cNvSpPr/>
          <p:nvPr/>
        </p:nvSpPr>
        <p:spPr>
          <a:xfrm>
            <a:off x="1" y="0"/>
            <a:ext cx="12192000" cy="152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374073" y="415786"/>
            <a:ext cx="11481954" cy="6893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Multi-Family Housing Strategy</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815318" y="1694510"/>
            <a:ext cx="7363408" cy="4983703"/>
          </a:xfrm>
          <a:prstGeom prst="rect">
            <a:avLst/>
          </a:prstGeom>
        </p:spPr>
      </p:pic>
      <p:sp>
        <p:nvSpPr>
          <p:cNvPr id="11" name="Rectangle 10"/>
          <p:cNvSpPr/>
          <p:nvPr/>
        </p:nvSpPr>
        <p:spPr>
          <a:xfrm>
            <a:off x="7704329" y="2262565"/>
            <a:ext cx="3233747" cy="3982256"/>
          </a:xfrm>
          <a:prstGeom prst="rect">
            <a:avLst/>
          </a:prstGeom>
          <a:solidFill>
            <a:schemeClr val="accent1">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47"/>
          </a:p>
        </p:txBody>
      </p:sp>
      <p:sp>
        <p:nvSpPr>
          <p:cNvPr id="14" name="Rectangle 13"/>
          <p:cNvSpPr/>
          <p:nvPr/>
        </p:nvSpPr>
        <p:spPr>
          <a:xfrm>
            <a:off x="7854802" y="2355163"/>
            <a:ext cx="3083274" cy="3416320"/>
          </a:xfrm>
          <a:prstGeom prst="rect">
            <a:avLst/>
          </a:prstGeom>
        </p:spPr>
        <p:txBody>
          <a:bodyPr wrap="square">
            <a:spAutoFit/>
          </a:bodyPr>
          <a:lstStyle/>
          <a:p>
            <a:pPr defTabSz="806867">
              <a:defRPr/>
            </a:pPr>
            <a:r>
              <a:rPr lang="en-US" b="1" dirty="0">
                <a:solidFill>
                  <a:schemeClr val="bg1"/>
                </a:solidFill>
                <a:latin typeface="Arial" panose="020B0604020202020204" pitchFamily="34" charset="0"/>
                <a:cs typeface="Arial" panose="020B0604020202020204" pitchFamily="34" charset="0"/>
              </a:rPr>
              <a:t>ESTABLISHED </a:t>
            </a:r>
            <a:r>
              <a:rPr lang="en-US" b="1" dirty="0" smtClean="0">
                <a:solidFill>
                  <a:schemeClr val="bg1"/>
                </a:solidFill>
                <a:latin typeface="Arial" panose="020B0604020202020204" pitchFamily="34" charset="0"/>
                <a:cs typeface="Arial" panose="020B0604020202020204" pitchFamily="34" charset="0"/>
              </a:rPr>
              <a:t>GOALS</a:t>
            </a:r>
          </a:p>
          <a:p>
            <a:pPr defTabSz="806867">
              <a:defRPr/>
            </a:pPr>
            <a:endParaRPr lang="en-US" b="1" dirty="0" smtClean="0">
              <a:solidFill>
                <a:schemeClr val="bg1"/>
              </a:solidFill>
              <a:latin typeface="Arial" panose="020B0604020202020204" pitchFamily="34" charset="0"/>
              <a:cs typeface="Arial" panose="020B0604020202020204" pitchFamily="34" charset="0"/>
            </a:endParaRPr>
          </a:p>
          <a:p>
            <a:pPr marL="285750" indent="-285750" defTabSz="806867">
              <a:buFont typeface="Arial" panose="020B0604020202020204" pitchFamily="34" charset="0"/>
              <a:buChar char="•"/>
              <a:defRPr/>
            </a:pPr>
            <a:r>
              <a:rPr lang="en-US" b="1" dirty="0" smtClean="0">
                <a:solidFill>
                  <a:schemeClr val="bg1"/>
                </a:solidFill>
                <a:latin typeface="Arial" panose="020B0604020202020204" pitchFamily="34" charset="0"/>
                <a:cs typeface="Arial" panose="020B0604020202020204" pitchFamily="34" charset="0"/>
              </a:rPr>
              <a:t>Established the Detroit Housing for the Future Fund </a:t>
            </a:r>
          </a:p>
          <a:p>
            <a:pPr defTabSz="806867">
              <a:defRPr/>
            </a:pPr>
            <a:endParaRPr lang="en-US" b="1" dirty="0" smtClean="0">
              <a:solidFill>
                <a:schemeClr val="bg1"/>
              </a:solidFill>
              <a:latin typeface="Arial" panose="020B0604020202020204" pitchFamily="34" charset="0"/>
              <a:cs typeface="Arial" panose="020B0604020202020204" pitchFamily="34" charset="0"/>
            </a:endParaRPr>
          </a:p>
          <a:p>
            <a:pPr marL="285750" indent="-285750" defTabSz="806867">
              <a:buFont typeface="Arial" panose="020B0604020202020204" pitchFamily="34" charset="0"/>
              <a:buChar char="•"/>
              <a:defRPr/>
            </a:pPr>
            <a:r>
              <a:rPr lang="en-US" b="1" dirty="0" smtClean="0">
                <a:solidFill>
                  <a:schemeClr val="bg1"/>
                </a:solidFill>
                <a:latin typeface="Arial" panose="020B0604020202020204" pitchFamily="34" charset="0"/>
                <a:cs typeface="Arial" panose="020B0604020202020204" pitchFamily="34" charset="0"/>
              </a:rPr>
              <a:t>Preserve 10,000 units and develop 2,000 units of affordable housing</a:t>
            </a:r>
          </a:p>
          <a:p>
            <a:pPr defTabSz="806867">
              <a:defRPr/>
            </a:pPr>
            <a:endParaRPr lang="en-US" b="1" dirty="0" smtClean="0">
              <a:solidFill>
                <a:schemeClr val="bg1"/>
              </a:solidFill>
              <a:latin typeface="Arial" panose="020B0604020202020204" pitchFamily="34" charset="0"/>
              <a:cs typeface="Arial" panose="020B0604020202020204" pitchFamily="34" charset="0"/>
            </a:endParaRPr>
          </a:p>
          <a:p>
            <a:pPr marL="285750" indent="-285750" defTabSz="806867">
              <a:buFont typeface="Arial" panose="020B0604020202020204" pitchFamily="34" charset="0"/>
              <a:buChar char="•"/>
              <a:defRPr/>
            </a:pPr>
            <a:r>
              <a:rPr lang="en-US" b="1" dirty="0" smtClean="0">
                <a:solidFill>
                  <a:schemeClr val="bg1"/>
                </a:solidFill>
                <a:latin typeface="Arial" panose="020B0604020202020204" pitchFamily="34" charset="0"/>
                <a:cs typeface="Arial" panose="020B0604020202020204" pitchFamily="34" charset="0"/>
              </a:rPr>
              <a:t>Identified policies to achieve goals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85311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Detroit Housing for the Future Fund?</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3046988"/>
          </a:xfrm>
          <a:prstGeom prst="rect">
            <a:avLst/>
          </a:prstGeom>
          <a:noFill/>
        </p:spPr>
        <p:txBody>
          <a:bodyPr wrap="square" rtlCol="0">
            <a:spAutoFit/>
          </a:bodyPr>
          <a:lstStyle/>
          <a:p>
            <a:r>
              <a:rPr lang="en-US" sz="2400" dirty="0"/>
              <a:t>The Detroit Housing for the Future Fund (DHFF</a:t>
            </a:r>
            <a:r>
              <a:rPr lang="en-US" sz="2400" dirty="0" smtClean="0"/>
              <a:t>) publically launched in September of 2020 as </a:t>
            </a:r>
            <a:r>
              <a:rPr lang="en-US" sz="2400" dirty="0"/>
              <a:t>a new fund comprised of private investment </a:t>
            </a:r>
            <a:r>
              <a:rPr lang="en-US" sz="2400" dirty="0" smtClean="0"/>
              <a:t>to </a:t>
            </a:r>
            <a:r>
              <a:rPr lang="en-US" sz="2400" dirty="0"/>
              <a:t>be invested into affordable housing development and preservation in Detroit.  The DHFF is managed by Local Initiatives Support Corporation and was created in partnership with the City of Detroit as part of the Affordable Housing Leverage Fund initiative.  The DHFF is designed to deploy private grant and low interest loan capital to compliment and leverage public investment through the City of Detroit and Michigan State Housing Development Authority as well as tax credits and other existing affordable housing finance tools.  </a:t>
            </a:r>
          </a:p>
        </p:txBody>
      </p:sp>
    </p:spTree>
    <p:extLst>
      <p:ext uri="{BB962C8B-B14F-4D97-AF65-F5344CB8AC3E}">
        <p14:creationId xmlns:p14="http://schemas.microsoft.com/office/powerpoint/2010/main" val="192016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YTD Accomplishments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0"/>
            <a:ext cx="10696074" cy="4223323"/>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sp>
        <p:nvSpPr>
          <p:cNvPr id="3" name="TextBox 2"/>
          <p:cNvSpPr txBox="1"/>
          <p:nvPr/>
        </p:nvSpPr>
        <p:spPr>
          <a:xfrm>
            <a:off x="449705" y="2293495"/>
            <a:ext cx="11287593" cy="452431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cs typeface="Arial" panose="020B0604020202020204" pitchFamily="34" charset="0"/>
              </a:rPr>
              <a:t>Five deals closed</a:t>
            </a:r>
          </a:p>
          <a:p>
            <a:pPr marL="1257300" lvl="2" indent="-342900">
              <a:buFont typeface="Arial" panose="020B0604020202020204" pitchFamily="34" charset="0"/>
              <a:buChar char="•"/>
            </a:pPr>
            <a:r>
              <a:rPr lang="en-US" sz="2400" dirty="0" smtClean="0">
                <a:cs typeface="Arial" panose="020B0604020202020204" pitchFamily="34" charset="0"/>
              </a:rPr>
              <a:t>New Construction</a:t>
            </a:r>
          </a:p>
          <a:p>
            <a:pPr marL="1257300" lvl="2" indent="-342900">
              <a:buFont typeface="Arial" panose="020B0604020202020204" pitchFamily="34" charset="0"/>
              <a:buChar char="•"/>
            </a:pPr>
            <a:r>
              <a:rPr lang="en-US" sz="2400" dirty="0" smtClean="0">
                <a:cs typeface="Arial" panose="020B0604020202020204" pitchFamily="34" charset="0"/>
              </a:rPr>
              <a:t>Acquisition Rehab</a:t>
            </a:r>
          </a:p>
          <a:p>
            <a:pPr marL="1257300" lvl="2" indent="-342900">
              <a:buFont typeface="Arial" panose="020B0604020202020204" pitchFamily="34" charset="0"/>
              <a:buChar char="•"/>
            </a:pPr>
            <a:r>
              <a:rPr lang="en-US" sz="2400" dirty="0" smtClean="0">
                <a:cs typeface="Arial" panose="020B0604020202020204" pitchFamily="34" charset="0"/>
              </a:rPr>
              <a:t>Preservation of Regulated Housing</a:t>
            </a:r>
          </a:p>
          <a:p>
            <a:pPr marL="800100" lvl="1" indent="-342900">
              <a:buFont typeface="Arial" panose="020B0604020202020204" pitchFamily="34" charset="0"/>
              <a:buChar char="•"/>
            </a:pPr>
            <a:r>
              <a:rPr lang="en-US" sz="2400" dirty="0" smtClean="0">
                <a:cs typeface="Arial" panose="020B0604020202020204" pitchFamily="34" charset="0"/>
              </a:rPr>
              <a:t>167 Units/144 Units below 80% AMI</a:t>
            </a:r>
          </a:p>
          <a:p>
            <a:pPr marL="800100" lvl="1" indent="-342900">
              <a:buFont typeface="Arial" panose="020B0604020202020204" pitchFamily="34" charset="0"/>
              <a:buChar char="•"/>
            </a:pPr>
            <a:r>
              <a:rPr lang="en-US" sz="2400" dirty="0" smtClean="0">
                <a:cs typeface="Arial" panose="020B0604020202020204" pitchFamily="34" charset="0"/>
              </a:rPr>
              <a:t>$9,571,750 invested</a:t>
            </a:r>
          </a:p>
          <a:p>
            <a:pPr marL="800100" lvl="1" indent="-342900">
              <a:buFont typeface="Arial" panose="020B0604020202020204" pitchFamily="34" charset="0"/>
              <a:buChar char="•"/>
            </a:pPr>
            <a:r>
              <a:rPr lang="en-US" sz="2400" dirty="0" smtClean="0">
                <a:cs typeface="Arial" panose="020B0604020202020204" pitchFamily="34" charset="0"/>
              </a:rPr>
              <a:t>Four Developer of Color Grants approved, avg. $75,500</a:t>
            </a:r>
          </a:p>
          <a:p>
            <a:pPr marL="800100" lvl="1" indent="-342900">
              <a:buFont typeface="Arial" panose="020B0604020202020204" pitchFamily="34" charset="0"/>
              <a:buChar char="•"/>
            </a:pPr>
            <a:r>
              <a:rPr lang="en-US" sz="2400" dirty="0" smtClean="0">
                <a:cs typeface="Arial" panose="020B0604020202020204" pitchFamily="34" charset="0"/>
              </a:rPr>
              <a:t>One deal in closing</a:t>
            </a:r>
          </a:p>
          <a:p>
            <a:pPr marL="800100" lvl="1" indent="-342900">
              <a:buFont typeface="Arial" panose="020B0604020202020204" pitchFamily="34" charset="0"/>
              <a:buChar char="•"/>
            </a:pPr>
            <a:endParaRPr lang="en-US" sz="2400" dirty="0" smtClean="0">
              <a:cs typeface="Arial" panose="020B0604020202020204" pitchFamily="34" charset="0"/>
            </a:endParaRPr>
          </a:p>
          <a:p>
            <a:pPr marL="800100" lvl="1" indent="-342900">
              <a:buFont typeface="Arial" panose="020B0604020202020204" pitchFamily="34" charset="0"/>
              <a:buChar char="•"/>
            </a:pPr>
            <a:endParaRPr lang="en-US" sz="2400" dirty="0">
              <a:cs typeface="Arial" panose="020B0604020202020204" pitchFamily="34" charset="0"/>
            </a:endParaRPr>
          </a:p>
          <a:p>
            <a:pPr marL="800100" lvl="1" indent="-342900">
              <a:buFont typeface="Arial" panose="020B0604020202020204" pitchFamily="34" charset="0"/>
              <a:buChar char="•"/>
            </a:pPr>
            <a:endParaRPr lang="en-US" sz="2400" dirty="0" smtClean="0">
              <a:cs typeface="Arial" panose="020B0604020202020204" pitchFamily="34" charset="0"/>
            </a:endParaRPr>
          </a:p>
          <a:p>
            <a:pPr marL="342900" indent="-342900">
              <a:buFont typeface="Arial" panose="020B0604020202020204" pitchFamily="34" charset="0"/>
              <a:buChar char="•"/>
            </a:pPr>
            <a:endParaRPr lang="en-US" sz="2400" dirty="0">
              <a:cs typeface="Arial" panose="020B0604020202020204" pitchFamily="34" charset="0"/>
            </a:endParaRPr>
          </a:p>
        </p:txBody>
      </p:sp>
    </p:spTree>
    <p:extLst>
      <p:ext uri="{BB962C8B-B14F-4D97-AF65-F5344CB8AC3E}">
        <p14:creationId xmlns:p14="http://schemas.microsoft.com/office/powerpoint/2010/main" val="2316599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172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5785"/>
            <a:ext cx="10515600" cy="1122069"/>
          </a:xfrm>
        </p:spPr>
        <p:txBody>
          <a:bodyPr>
            <a:no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Accomplishments through August 2021</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9705" y="1953641"/>
            <a:ext cx="10696074" cy="3860056"/>
          </a:xfrm>
        </p:spPr>
        <p:txBody>
          <a:bodyPr>
            <a:normAutofit/>
          </a:bodyPr>
          <a:lstStyle/>
          <a:p>
            <a:pPr lvl="1"/>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p:pic>
        <p:nvPicPr>
          <p:cNvPr id="3" name="Picture 2"/>
          <p:cNvPicPr>
            <a:picLocks noChangeAspect="1"/>
          </p:cNvPicPr>
          <p:nvPr/>
        </p:nvPicPr>
        <p:blipFill>
          <a:blip r:embed="rId2"/>
          <a:stretch>
            <a:fillRect/>
          </a:stretch>
        </p:blipFill>
        <p:spPr>
          <a:xfrm>
            <a:off x="449705" y="2210028"/>
            <a:ext cx="7396316" cy="3832420"/>
          </a:xfrm>
          <a:prstGeom prst="rect">
            <a:avLst/>
          </a:prstGeom>
        </p:spPr>
      </p:pic>
      <p:sp>
        <p:nvSpPr>
          <p:cNvPr id="7" name="TextBox 6"/>
          <p:cNvSpPr txBox="1"/>
          <p:nvPr/>
        </p:nvSpPr>
        <p:spPr>
          <a:xfrm>
            <a:off x="8368145" y="2389909"/>
            <a:ext cx="3265056" cy="3416320"/>
          </a:xfrm>
          <a:prstGeom prst="rect">
            <a:avLst/>
          </a:prstGeom>
          <a:noFill/>
        </p:spPr>
        <p:txBody>
          <a:bodyPr wrap="square" rtlCol="0">
            <a:spAutoFit/>
          </a:bodyPr>
          <a:lstStyle/>
          <a:p>
            <a:r>
              <a:rPr lang="en-US" dirty="0" smtClean="0"/>
              <a:t>$2.9M Total Development Cost</a:t>
            </a:r>
          </a:p>
          <a:p>
            <a:endParaRPr lang="en-US" dirty="0" smtClean="0"/>
          </a:p>
          <a:p>
            <a:r>
              <a:rPr lang="en-US" dirty="0"/>
              <a:t>$2.46M DHFF Senior Loan</a:t>
            </a:r>
          </a:p>
          <a:p>
            <a:endParaRPr lang="en-US" dirty="0"/>
          </a:p>
          <a:p>
            <a:r>
              <a:rPr lang="en-US" dirty="0" smtClean="0"/>
              <a:t>7% of units at or &lt;50% AMI</a:t>
            </a:r>
          </a:p>
          <a:p>
            <a:endParaRPr lang="en-US" dirty="0"/>
          </a:p>
          <a:p>
            <a:r>
              <a:rPr lang="en-US" dirty="0" smtClean="0"/>
              <a:t>55% of units at or &lt;60% AMI</a:t>
            </a:r>
          </a:p>
          <a:p>
            <a:endParaRPr lang="en-US" dirty="0"/>
          </a:p>
          <a:p>
            <a:r>
              <a:rPr lang="en-US" dirty="0" smtClean="0"/>
              <a:t>38% of units at or &lt;80% AMI</a:t>
            </a:r>
          </a:p>
          <a:p>
            <a:endParaRPr lang="en-US" dirty="0"/>
          </a:p>
          <a:p>
            <a:r>
              <a:rPr lang="en-US" dirty="0" smtClean="0"/>
              <a:t>Added Energy Efficiencies</a:t>
            </a:r>
          </a:p>
          <a:p>
            <a:endParaRPr lang="en-US" dirty="0"/>
          </a:p>
        </p:txBody>
      </p:sp>
    </p:spTree>
    <p:extLst>
      <p:ext uri="{BB962C8B-B14F-4D97-AF65-F5344CB8AC3E}">
        <p14:creationId xmlns:p14="http://schemas.microsoft.com/office/powerpoint/2010/main" val="2706066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63194</TotalTime>
  <Words>1631</Words>
  <Application>Microsoft Office PowerPoint</Application>
  <PresentationFormat>Widescreen</PresentationFormat>
  <Paragraphs>478</Paragraphs>
  <Slides>35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35</vt:i4>
      </vt:variant>
    </vt:vector>
  </HeadingPairs>
  <TitlesOfParts>
    <vt:vector size="40" baseType="lpstr">
      <vt:lpstr>Arial</vt:lpstr>
      <vt:lpstr>Calibri</vt:lpstr>
      <vt:lpstr>Calibri Light</vt:lpstr>
      <vt:lpstr>Office Theme</vt:lpstr>
      <vt:lpstr>1_Office Theme</vt:lpstr>
      <vt:lpstr>PowerPoint Presentation</vt:lpstr>
      <vt:lpstr>PowerPoint Presentation</vt:lpstr>
      <vt:lpstr>Panelists</vt:lpstr>
      <vt:lpstr>Housekeeping</vt:lpstr>
      <vt:lpstr>Agenda for Detroit Housing for the Future Fund presentation</vt:lpstr>
      <vt:lpstr>PowerPoint Presentation</vt:lpstr>
      <vt:lpstr>What is the Detroit Housing for the Future Fund?</vt:lpstr>
      <vt:lpstr>YTD Accomplishments</vt:lpstr>
      <vt:lpstr>Accomplishments through August 2021</vt:lpstr>
      <vt:lpstr>Eligible Project Types</vt:lpstr>
      <vt:lpstr>PowerPoint Presentation</vt:lpstr>
      <vt:lpstr>PowerPoint Presentation</vt:lpstr>
      <vt:lpstr>DHFF Products</vt:lpstr>
      <vt:lpstr>Program Eligibility</vt:lpstr>
      <vt:lpstr>Loan Product General Parameters</vt:lpstr>
      <vt:lpstr>Loan Product General Parameters</vt:lpstr>
      <vt:lpstr>Affordability Requirements</vt:lpstr>
      <vt:lpstr>Senior Debt</vt:lpstr>
      <vt:lpstr>Subordinate Debt</vt:lpstr>
      <vt:lpstr>Preferred Equity Product General Parameters</vt:lpstr>
      <vt:lpstr>Preferred Equity Product</vt:lpstr>
      <vt:lpstr>Preferred Equity Product</vt:lpstr>
      <vt:lpstr>Affordability Requirements</vt:lpstr>
      <vt:lpstr>Capital Needs Assessment (CNA) &amp; Green  CNA Recoverable Grant Product</vt:lpstr>
      <vt:lpstr>Developers of Color (DOC) Predevelopment Matching Grant Award</vt:lpstr>
      <vt:lpstr>Base Approval Requirements</vt:lpstr>
      <vt:lpstr>Required Documentation for Review</vt:lpstr>
      <vt:lpstr>Required Documentation for Review</vt:lpstr>
      <vt:lpstr>Process Overview for Developers Applying to the Detroit Housing for the Future Fund</vt:lpstr>
      <vt:lpstr>Application Process</vt:lpstr>
      <vt:lpstr>Scoring &amp; Underwriting</vt:lpstr>
      <vt:lpstr>DHFF Outreach</vt:lpstr>
      <vt:lpstr>DHFF Portal  Steps</vt:lpstr>
      <vt:lpstr>PowerPoint Presentation</vt:lpstr>
      <vt:lpstr>PowerPoint Presentation</vt:lpstr>
    </vt:vector>
  </TitlesOfParts>
  <Company>City of Detroit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Vickers</dc:creator>
  <cp:lastModifiedBy>Brandon Ivory</cp:lastModifiedBy>
  <cp:revision>191</cp:revision>
  <cp:lastPrinted>2019-05-08T18:20:51Z</cp:lastPrinted>
  <dcterms:created xsi:type="dcterms:W3CDTF">2019-01-22T17:31:25Z</dcterms:created>
  <dcterms:modified xsi:type="dcterms:W3CDTF">2021-09-10T02:34:55Z</dcterms:modified>
</cp:coreProperties>
</file>